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71" r:id="rId2"/>
  </p:sldIdLst>
  <p:sldSz cx="42062400" cy="32918400"/>
  <p:notesSz cx="7010400" cy="9296400"/>
  <p:defaultTextStyle>
    <a:defPPr>
      <a:defRPr lang="en-US"/>
    </a:defPPr>
    <a:lvl1pPr marL="0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1pPr>
    <a:lvl2pPr marL="2018995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2pPr>
    <a:lvl3pPr marL="4037990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3pPr>
    <a:lvl4pPr marL="6056986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4pPr>
    <a:lvl5pPr marL="8075981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5pPr>
    <a:lvl6pPr marL="10094976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6pPr>
    <a:lvl7pPr marL="12113971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7pPr>
    <a:lvl8pPr marL="14132966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8pPr>
    <a:lvl9pPr marL="16151962" algn="l" defTabSz="4037990" rtl="0" eaLnBrk="1" latinLnBrk="0" hangingPunct="1">
      <a:defRPr sz="794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iffany Lowe" initials="TL" lastIdx="1" clrIdx="0">
    <p:extLst>
      <p:ext uri="{19B8F6BF-5375-455C-9EA6-DF929625EA0E}">
        <p15:presenceInfo xmlns:p15="http://schemas.microsoft.com/office/powerpoint/2012/main" userId="S-1-5-21-2022480811-3978630685-3766543935-12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21E3"/>
    <a:srgbClr val="A6ADDE"/>
    <a:srgbClr val="93D4D8"/>
    <a:srgbClr val="96DB8B"/>
    <a:srgbClr val="FFD674"/>
    <a:srgbClr val="FF8926"/>
    <a:srgbClr val="FF3D32"/>
    <a:srgbClr val="FFB9DC"/>
    <a:srgbClr val="E6EBB5"/>
    <a:srgbClr val="FFEC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04" autoAdjust="0"/>
    <p:restoredTop sz="93833" autoAdjust="0"/>
  </p:normalViewPr>
  <p:slideViewPr>
    <p:cSldViewPr snapToGrid="0">
      <p:cViewPr varScale="1">
        <p:scale>
          <a:sx n="17" d="100"/>
          <a:sy n="17" d="100"/>
        </p:scale>
        <p:origin x="9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7A7053-C1AE-494E-8680-EE1922D19CF7}" type="datetimeFigureOut">
              <a:rPr lang="en-US" smtClean="0"/>
              <a:t>6/6/2016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501775" y="1162050"/>
            <a:ext cx="400685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5AB8F-7C6D-4D0F-9F7B-E90F24143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40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501775" y="1162050"/>
            <a:ext cx="400685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5AB8F-7C6D-4D0F-9F7B-E90F24143F8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644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4"/>
            <a:ext cx="42062400" cy="3178156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49" dirty="0">
              <a:latin typeface="Myriad Pro" panose="020B0503030403020204" pitchFamily="34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4292163" y="3522618"/>
            <a:ext cx="11338560" cy="291693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49" dirty="0">
              <a:latin typeface="Myriad Pro" panose="020B0503030403020204" pitchFamily="34" charset="0"/>
            </a:endParaRPr>
          </a:p>
        </p:txBody>
      </p:sp>
      <p:sp>
        <p:nvSpPr>
          <p:cNvPr id="44" name="Rectangle 43"/>
          <p:cNvSpPr/>
          <p:nvPr userDrawn="1"/>
        </p:nvSpPr>
        <p:spPr>
          <a:xfrm>
            <a:off x="16033103" y="9753602"/>
            <a:ext cx="12105884" cy="22938377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49" dirty="0">
              <a:latin typeface="Myriad Pro" panose="020B0503030403020204" pitchFamily="34" charset="0"/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28541367" y="3522618"/>
            <a:ext cx="13282612" cy="2916936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949" dirty="0">
              <a:latin typeface="Myriad Pro" panose="020B050303040302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8252616" y="3574952"/>
            <a:ext cx="3787409" cy="769441"/>
          </a:xfrm>
          <a:prstGeom prst="rect">
            <a:avLst/>
          </a:prstGeom>
          <a:noFill/>
          <a:ln>
            <a:noFill/>
          </a:ln>
        </p:spPr>
        <p:txBody>
          <a:bodyPr wrap="none" lIns="137160" rtlCol="0">
            <a:noAutofit/>
          </a:bodyPr>
          <a:lstStyle/>
          <a:p>
            <a:r>
              <a:rPr lang="en-US" sz="3849" dirty="0">
                <a:solidFill>
                  <a:schemeClr val="bg1"/>
                </a:solidFill>
                <a:latin typeface="Myriad Pro" panose="020B0503030403020204" pitchFamily="34" charset="0"/>
              </a:rPr>
              <a:t>Metabolomics of tomato xylem sap </a:t>
            </a:r>
          </a:p>
        </p:txBody>
      </p:sp>
      <p:grpSp>
        <p:nvGrpSpPr>
          <p:cNvPr id="50" name="Group 49"/>
          <p:cNvGrpSpPr/>
          <p:nvPr userDrawn="1"/>
        </p:nvGrpSpPr>
        <p:grpSpPr>
          <a:xfrm>
            <a:off x="153372" y="-68"/>
            <a:ext cx="3657607" cy="32918468"/>
            <a:chOff x="540569" y="-12371"/>
            <a:chExt cx="3657607" cy="32918468"/>
          </a:xfrm>
        </p:grpSpPr>
        <p:grpSp>
          <p:nvGrpSpPr>
            <p:cNvPr id="51" name="Group 50"/>
            <p:cNvGrpSpPr/>
            <p:nvPr/>
          </p:nvGrpSpPr>
          <p:grpSpPr>
            <a:xfrm>
              <a:off x="540569" y="-12371"/>
              <a:ext cx="3657607" cy="32918468"/>
              <a:chOff x="53103410" y="3443997"/>
              <a:chExt cx="3657607" cy="32918468"/>
            </a:xfrm>
          </p:grpSpPr>
          <p:pic>
            <p:nvPicPr>
              <p:cNvPr id="53" name="Picture 5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3443997"/>
                <a:ext cx="3657607" cy="9144019"/>
              </a:xfrm>
              <a:prstGeom prst="rect">
                <a:avLst/>
              </a:prstGeom>
            </p:spPr>
          </p:pic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12588016"/>
                <a:ext cx="3657607" cy="9144019"/>
              </a:xfrm>
              <a:prstGeom prst="rect">
                <a:avLst/>
              </a:prstGeom>
            </p:spPr>
          </p:pic>
          <p:pic>
            <p:nvPicPr>
              <p:cNvPr id="55" name="Picture 54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21732035"/>
                <a:ext cx="3657607" cy="9144019"/>
              </a:xfrm>
              <a:prstGeom prst="rect">
                <a:avLst/>
              </a:prstGeom>
            </p:spPr>
          </p:pic>
          <p:pic>
            <p:nvPicPr>
              <p:cNvPr id="56" name="Picture 5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30876054"/>
                <a:ext cx="3657607" cy="5486411"/>
              </a:xfrm>
              <a:prstGeom prst="rect">
                <a:avLst/>
              </a:prstGeom>
            </p:spPr>
          </p:pic>
        </p:grpSp>
        <p:sp>
          <p:nvSpPr>
            <p:cNvPr id="52" name="Rectangle 51"/>
            <p:cNvSpPr/>
            <p:nvPr/>
          </p:nvSpPr>
          <p:spPr>
            <a:xfrm>
              <a:off x="540572" y="19667"/>
              <a:ext cx="3657600" cy="32854392"/>
            </a:xfrm>
            <a:prstGeom prst="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949" dirty="0">
                <a:latin typeface="Myriad Pro" panose="020B05030304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77977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885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100908" y="1752600"/>
            <a:ext cx="9069705" cy="2789682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91793" y="1752600"/>
            <a:ext cx="26683335" cy="2789682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191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57250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69885" y="8206749"/>
            <a:ext cx="36278820" cy="13693138"/>
          </a:xfrm>
        </p:spPr>
        <p:txBody>
          <a:bodyPr anchor="b"/>
          <a:lstStyle>
            <a:lvl1pPr>
              <a:defRPr sz="27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69885" y="22029429"/>
            <a:ext cx="36278820" cy="7200898"/>
          </a:xfrm>
        </p:spPr>
        <p:txBody>
          <a:bodyPr/>
          <a:lstStyle>
            <a:lvl1pPr marL="0" indent="0">
              <a:buNone/>
              <a:defRPr sz="11040">
                <a:solidFill>
                  <a:schemeClr val="tx1"/>
                </a:solidFill>
              </a:defRPr>
            </a:lvl1pPr>
            <a:lvl2pPr marL="210312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2pPr>
            <a:lvl3pPr marL="4206240" indent="0">
              <a:buNone/>
              <a:defRPr sz="8280">
                <a:solidFill>
                  <a:schemeClr val="tx1">
                    <a:tint val="75000"/>
                  </a:schemeClr>
                </a:solidFill>
              </a:defRPr>
            </a:lvl3pPr>
            <a:lvl4pPr marL="63093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4pPr>
            <a:lvl5pPr marL="841248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5pPr>
            <a:lvl6pPr marL="1051560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6pPr>
            <a:lvl7pPr marL="1261872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7pPr>
            <a:lvl8pPr marL="1472184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8pPr>
            <a:lvl9pPr marL="16824960" indent="0">
              <a:buNone/>
              <a:defRPr sz="7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63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91790" y="8763000"/>
            <a:ext cx="178765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294090" y="8763000"/>
            <a:ext cx="17876520" cy="208864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046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69" y="1752607"/>
            <a:ext cx="36278820" cy="636270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7273" y="8069582"/>
            <a:ext cx="17794364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97273" y="12024360"/>
            <a:ext cx="17794364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294093" y="8069582"/>
            <a:ext cx="17881999" cy="3954778"/>
          </a:xfrm>
        </p:spPr>
        <p:txBody>
          <a:bodyPr anchor="b"/>
          <a:lstStyle>
            <a:lvl1pPr marL="0" indent="0">
              <a:buNone/>
              <a:defRPr sz="11040" b="1"/>
            </a:lvl1pPr>
            <a:lvl2pPr marL="2103120" indent="0">
              <a:buNone/>
              <a:defRPr sz="9200" b="1"/>
            </a:lvl2pPr>
            <a:lvl3pPr marL="4206240" indent="0">
              <a:buNone/>
              <a:defRPr sz="8280" b="1"/>
            </a:lvl3pPr>
            <a:lvl4pPr marL="6309360" indent="0">
              <a:buNone/>
              <a:defRPr sz="7360" b="1"/>
            </a:lvl4pPr>
            <a:lvl5pPr marL="8412480" indent="0">
              <a:buNone/>
              <a:defRPr sz="7360" b="1"/>
            </a:lvl5pPr>
            <a:lvl6pPr marL="10515600" indent="0">
              <a:buNone/>
              <a:defRPr sz="7360" b="1"/>
            </a:lvl6pPr>
            <a:lvl7pPr marL="12618720" indent="0">
              <a:buNone/>
              <a:defRPr sz="7360" b="1"/>
            </a:lvl7pPr>
            <a:lvl8pPr marL="14721840" indent="0">
              <a:buNone/>
              <a:defRPr sz="7360" b="1"/>
            </a:lvl8pPr>
            <a:lvl9pPr marL="16824960" indent="0">
              <a:buNone/>
              <a:defRPr sz="736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294093" y="12024360"/>
            <a:ext cx="17881999" cy="176860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8285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545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54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81999" y="4739647"/>
            <a:ext cx="21294090" cy="23393400"/>
          </a:xfrm>
        </p:spPr>
        <p:txBody>
          <a:bodyPr/>
          <a:lstStyle>
            <a:lvl1pPr>
              <a:defRPr sz="14720"/>
            </a:lvl1pPr>
            <a:lvl2pPr>
              <a:defRPr sz="12880"/>
            </a:lvl2pPr>
            <a:lvl3pPr>
              <a:defRPr sz="1104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5445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7270" y="2194560"/>
            <a:ext cx="13566219" cy="7680960"/>
          </a:xfrm>
        </p:spPr>
        <p:txBody>
          <a:bodyPr anchor="b"/>
          <a:lstStyle>
            <a:lvl1pPr>
              <a:defRPr sz="14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81999" y="4739647"/>
            <a:ext cx="21294090" cy="23393400"/>
          </a:xfrm>
        </p:spPr>
        <p:txBody>
          <a:bodyPr anchor="t"/>
          <a:lstStyle>
            <a:lvl1pPr marL="0" indent="0">
              <a:buNone/>
              <a:defRPr sz="14720"/>
            </a:lvl1pPr>
            <a:lvl2pPr marL="2103120" indent="0">
              <a:buNone/>
              <a:defRPr sz="12880"/>
            </a:lvl2pPr>
            <a:lvl3pPr marL="4206240" indent="0">
              <a:buNone/>
              <a:defRPr sz="11040"/>
            </a:lvl3pPr>
            <a:lvl4pPr marL="6309360" indent="0">
              <a:buNone/>
              <a:defRPr sz="9200"/>
            </a:lvl4pPr>
            <a:lvl5pPr marL="8412480" indent="0">
              <a:buNone/>
              <a:defRPr sz="9200"/>
            </a:lvl5pPr>
            <a:lvl6pPr marL="10515600" indent="0">
              <a:buNone/>
              <a:defRPr sz="9200"/>
            </a:lvl6pPr>
            <a:lvl7pPr marL="12618720" indent="0">
              <a:buNone/>
              <a:defRPr sz="9200"/>
            </a:lvl7pPr>
            <a:lvl8pPr marL="14721840" indent="0">
              <a:buNone/>
              <a:defRPr sz="9200"/>
            </a:lvl8pPr>
            <a:lvl9pPr marL="16824960" indent="0">
              <a:buNone/>
              <a:defRPr sz="92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97270" y="9875520"/>
            <a:ext cx="13566219" cy="18295622"/>
          </a:xfrm>
        </p:spPr>
        <p:txBody>
          <a:bodyPr/>
          <a:lstStyle>
            <a:lvl1pPr marL="0" indent="0">
              <a:buNone/>
              <a:defRPr sz="7360"/>
            </a:lvl1pPr>
            <a:lvl2pPr marL="2103120" indent="0">
              <a:buNone/>
              <a:defRPr sz="6440"/>
            </a:lvl2pPr>
            <a:lvl3pPr marL="4206240" indent="0">
              <a:buNone/>
              <a:defRPr sz="5520"/>
            </a:lvl3pPr>
            <a:lvl4pPr marL="6309360" indent="0">
              <a:buNone/>
              <a:defRPr sz="4600"/>
            </a:lvl4pPr>
            <a:lvl5pPr marL="8412480" indent="0">
              <a:buNone/>
              <a:defRPr sz="4600"/>
            </a:lvl5pPr>
            <a:lvl6pPr marL="10515600" indent="0">
              <a:buNone/>
              <a:defRPr sz="4600"/>
            </a:lvl6pPr>
            <a:lvl7pPr marL="12618720" indent="0">
              <a:buNone/>
              <a:defRPr sz="4600"/>
            </a:lvl7pPr>
            <a:lvl8pPr marL="14721840" indent="0">
              <a:buNone/>
              <a:defRPr sz="4600"/>
            </a:lvl8pPr>
            <a:lvl9pPr marL="16824960" indent="0">
              <a:buNone/>
              <a:defRPr sz="4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52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1790" y="1752607"/>
            <a:ext cx="3627882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1790" y="8763000"/>
            <a:ext cx="3627882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9179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03A12-718F-4377-BD9F-12F2F1ED779C}" type="datetimeFigureOut">
              <a:rPr lang="en-US" smtClean="0"/>
              <a:t>6/6/2016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933170" y="30510487"/>
            <a:ext cx="141960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706570" y="30510487"/>
            <a:ext cx="94640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5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581051-EC88-48DD-B268-EB8341E337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3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iming>
    <p:tnLst>
      <p:par>
        <p:cTn id="1" dur="indefinite" restart="never" nodeType="tmRoot"/>
      </p:par>
    </p:tnLst>
  </p:timing>
  <p:txStyles>
    <p:titleStyle>
      <a:lvl1pPr algn="l" defTabSz="4206240" rtl="0" eaLnBrk="1" latinLnBrk="0" hangingPunct="1">
        <a:lnSpc>
          <a:spcPct val="90000"/>
        </a:lnSpc>
        <a:spcBef>
          <a:spcPct val="0"/>
        </a:spcBef>
        <a:buNone/>
        <a:defRPr sz="202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1560" indent="-1051560" algn="l" defTabSz="4206240" rtl="0" eaLnBrk="1" latinLnBrk="0" hangingPunct="1">
        <a:lnSpc>
          <a:spcPct val="90000"/>
        </a:lnSpc>
        <a:spcBef>
          <a:spcPts val="4600"/>
        </a:spcBef>
        <a:buFont typeface="Arial" panose="020B0604020202020204" pitchFamily="34" charset="0"/>
        <a:buChar char="•"/>
        <a:defRPr sz="12880" kern="1200">
          <a:solidFill>
            <a:schemeClr val="tx1"/>
          </a:solidFill>
          <a:latin typeface="+mn-lt"/>
          <a:ea typeface="+mn-ea"/>
          <a:cs typeface="+mn-cs"/>
        </a:defRPr>
      </a:lvl1pPr>
      <a:lvl2pPr marL="31546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11040" kern="1200">
          <a:solidFill>
            <a:schemeClr val="tx1"/>
          </a:solidFill>
          <a:latin typeface="+mn-lt"/>
          <a:ea typeface="+mn-ea"/>
          <a:cs typeface="+mn-cs"/>
        </a:defRPr>
      </a:lvl2pPr>
      <a:lvl3pPr marL="52578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3pPr>
      <a:lvl4pPr marL="73609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946404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156716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367028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7876520" indent="-1051560" algn="l" defTabSz="4206240" rtl="0" eaLnBrk="1" latinLnBrk="0" hangingPunct="1">
        <a:lnSpc>
          <a:spcPct val="90000"/>
        </a:lnSpc>
        <a:spcBef>
          <a:spcPts val="2300"/>
        </a:spcBef>
        <a:buFont typeface="Arial" panose="020B0604020202020204" pitchFamily="34" charset="0"/>
        <a:buChar char="•"/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1pPr>
      <a:lvl2pPr marL="21031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2pPr>
      <a:lvl3pPr marL="42062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4pPr>
      <a:lvl5pPr marL="841248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6pPr>
      <a:lvl7pPr marL="1261872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7pPr>
      <a:lvl8pPr marL="1472184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8pPr>
      <a:lvl9pPr marL="16824960" algn="l" defTabSz="4206240" rtl="0" eaLnBrk="1" latinLnBrk="0" hangingPunct="1">
        <a:defRPr sz="82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2.tiff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5.png"/><Relationship Id="rId21" Type="http://schemas.openxmlformats.org/officeDocument/2006/relationships/image" Target="../media/image20.png"/><Relationship Id="rId7" Type="http://schemas.openxmlformats.org/officeDocument/2006/relationships/image" Target="../media/image9.png"/><Relationship Id="rId12" Type="http://schemas.openxmlformats.org/officeDocument/2006/relationships/image" Target="../media/image11.tiff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0.jpeg"/><Relationship Id="rId24" Type="http://schemas.openxmlformats.org/officeDocument/2006/relationships/image" Target="../media/image23.png"/><Relationship Id="rId32" Type="http://schemas.openxmlformats.org/officeDocument/2006/relationships/image" Target="../media/image31.png"/><Relationship Id="rId5" Type="http://schemas.openxmlformats.org/officeDocument/2006/relationships/image" Target="../media/image7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10" Type="http://schemas.openxmlformats.org/officeDocument/2006/relationships/image" Target="../media/image4.png"/><Relationship Id="rId19" Type="http://schemas.openxmlformats.org/officeDocument/2006/relationships/image" Target="../media/image18.png"/><Relationship Id="rId31" Type="http://schemas.openxmlformats.org/officeDocument/2006/relationships/image" Target="../media/image30.png"/><Relationship Id="rId4" Type="http://schemas.openxmlformats.org/officeDocument/2006/relationships/image" Target="../media/image6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Relationship Id="rId30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4967" y="10437100"/>
            <a:ext cx="5997811" cy="6976872"/>
          </a:xfrm>
          <a:prstGeom prst="rect">
            <a:avLst/>
          </a:prstGeom>
        </p:spPr>
      </p:pic>
      <p:pic>
        <p:nvPicPr>
          <p:cNvPr id="9247" name="Picture 92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02389" y="10425519"/>
            <a:ext cx="7157329" cy="6821424"/>
          </a:xfrm>
          <a:prstGeom prst="rect">
            <a:avLst/>
          </a:prstGeom>
        </p:spPr>
      </p:pic>
      <p:pic>
        <p:nvPicPr>
          <p:cNvPr id="9245" name="Picture 924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1551" y="21138567"/>
            <a:ext cx="7372110" cy="8046720"/>
          </a:xfrm>
          <a:prstGeom prst="rect">
            <a:avLst/>
          </a:prstGeom>
        </p:spPr>
      </p:pic>
      <p:pic>
        <p:nvPicPr>
          <p:cNvPr id="9246" name="Picture 924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768" y="21158293"/>
            <a:ext cx="6011796" cy="7068312"/>
          </a:xfrm>
          <a:prstGeom prst="rect">
            <a:avLst/>
          </a:prstGeom>
        </p:spPr>
      </p:pic>
      <p:grpSp>
        <p:nvGrpSpPr>
          <p:cNvPr id="199" name="Group 198"/>
          <p:cNvGrpSpPr/>
          <p:nvPr/>
        </p:nvGrpSpPr>
        <p:grpSpPr>
          <a:xfrm>
            <a:off x="318579" y="3657600"/>
            <a:ext cx="3128187" cy="29260800"/>
            <a:chOff x="540569" y="-12371"/>
            <a:chExt cx="3657607" cy="32918468"/>
          </a:xfrm>
        </p:grpSpPr>
        <p:grpSp>
          <p:nvGrpSpPr>
            <p:cNvPr id="207" name="Group 206"/>
            <p:cNvGrpSpPr/>
            <p:nvPr/>
          </p:nvGrpSpPr>
          <p:grpSpPr>
            <a:xfrm>
              <a:off x="540569" y="-12371"/>
              <a:ext cx="3657607" cy="32918468"/>
              <a:chOff x="53103410" y="3443997"/>
              <a:chExt cx="3657607" cy="32918468"/>
            </a:xfrm>
          </p:grpSpPr>
          <p:pic>
            <p:nvPicPr>
              <p:cNvPr id="212" name="Picture 211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3443997"/>
                <a:ext cx="3657607" cy="91440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4" name="Picture 213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12588016"/>
                <a:ext cx="3657607" cy="91440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5" name="Picture 214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21732035"/>
                <a:ext cx="3657607" cy="9144019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16" name="Picture 215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103410" y="30876054"/>
                <a:ext cx="3657607" cy="5486411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10" name="Rectangle 209"/>
            <p:cNvSpPr/>
            <p:nvPr/>
          </p:nvSpPr>
          <p:spPr>
            <a:xfrm>
              <a:off x="540572" y="19667"/>
              <a:ext cx="3657600" cy="32854392"/>
            </a:xfrm>
            <a:prstGeom prst="rect">
              <a:avLst/>
            </a:prstGeom>
            <a:noFill/>
            <a:ln w="76200"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</p:grpSp>
      <p:sp>
        <p:nvSpPr>
          <p:cNvPr id="219" name="TextBox 218"/>
          <p:cNvSpPr txBox="1"/>
          <p:nvPr/>
        </p:nvSpPr>
        <p:spPr>
          <a:xfrm>
            <a:off x="4392773" y="463391"/>
            <a:ext cx="3388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7200" dirty="0">
                <a:latin typeface="Myriad Pro" panose="020B0503030403020204" pitchFamily="34" charset="0"/>
              </a:rPr>
              <a:t>Metabolomics reveals putrescine is involved in </a:t>
            </a:r>
            <a:r>
              <a:rPr lang="en-US" sz="7200" i="1" dirty="0">
                <a:latin typeface="Myriad Pro" panose="020B0503030403020204" pitchFamily="34" charset="0"/>
              </a:rPr>
              <a:t>Ralstonia solanacearum</a:t>
            </a:r>
            <a:r>
              <a:rPr lang="en-US" sz="7200" dirty="0">
                <a:latin typeface="Myriad Pro" panose="020B0503030403020204" pitchFamily="34" charset="0"/>
              </a:rPr>
              <a:t>-host </a:t>
            </a:r>
            <a:r>
              <a:rPr lang="en-US" sz="7200" dirty="0">
                <a:latin typeface="Myriad Pro" panose="020B0503030403020204" pitchFamily="34" charset="0"/>
              </a:rPr>
              <a:t>interactions</a:t>
            </a:r>
            <a:endParaRPr lang="en-US" sz="7200" dirty="0">
              <a:latin typeface="Myriad Pro" panose="020B0503030403020204" pitchFamily="34" charset="0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4392773" y="1608947"/>
            <a:ext cx="328911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Tiffany </a:t>
            </a:r>
            <a:r>
              <a:rPr 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M Lowe-Power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Beth Dalsing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Amy Jancewicz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Bin Li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2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Raka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Mitra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3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Patrizia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Ricca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</a:t>
            </a:r>
            <a:r>
              <a:rPr lang="en-US" sz="4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Dousheng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Wu, Edda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Von Roepenack-LaHaye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4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Patrick Masson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Anthony J Michael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2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and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Caitilyn 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Allen</a:t>
            </a:r>
            <a:r>
              <a:rPr lang="en-US" sz="4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                               	</a:t>
            </a:r>
            <a:r>
              <a:rPr lang="en-US" sz="4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            </a:t>
            </a:r>
            <a:r>
              <a:rPr lang="en-US" sz="3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1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Univ.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of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Wisconsin-Madison, USA     </a:t>
            </a:r>
            <a:r>
              <a:rPr lang="en-US" sz="3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2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Univ. Texas Southwestern, USA     </a:t>
            </a:r>
            <a:r>
              <a:rPr lang="en-US" sz="3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3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Carleton College, USA     </a:t>
            </a:r>
            <a:r>
              <a:rPr lang="en-US" sz="3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4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Univ. Tubingen, Germany 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165" name="TextBox 164"/>
          <p:cNvSpPr txBox="1"/>
          <p:nvPr/>
        </p:nvSpPr>
        <p:spPr>
          <a:xfrm>
            <a:off x="29063293" y="17297867"/>
            <a:ext cx="6335256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l-GR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is 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avirulent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Tomato plants petiole inoculated with </a:t>
            </a:r>
            <a:r>
              <a:rPr lang="el-GR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did not develop symptoms. N=30 plants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36076617" y="17284687"/>
            <a:ext cx="5798093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l-GR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does not grow in tomato. </a:t>
            </a:r>
            <a:r>
              <a:rPr lang="el-GR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population sizes in plants 3 dpi mirror the inoculum dose. In contrast, WT grew. N=5 plants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29063292" y="28342129"/>
            <a:ext cx="669993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WT culture supernatant (</a:t>
            </a:r>
            <a:r>
              <a:rPr lang="en-US" sz="30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c.s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.) rescues </a:t>
            </a:r>
            <a:r>
              <a:rPr lang="el-GR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growth 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vitro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N=3</a:t>
            </a:r>
          </a:p>
        </p:txBody>
      </p:sp>
      <p:sp>
        <p:nvSpPr>
          <p:cNvPr id="182" name="TextBox 181"/>
          <p:cNvSpPr txBox="1"/>
          <p:nvPr/>
        </p:nvSpPr>
        <p:spPr>
          <a:xfrm>
            <a:off x="36301835" y="28342129"/>
            <a:ext cx="5702415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Co-inoculation with WT partially rescues </a:t>
            </a:r>
            <a:r>
              <a:rPr lang="el-GR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Δ</a:t>
            </a: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speC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growth in tomato.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N=20 plants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684578" y="8328773"/>
            <a:ext cx="6858303" cy="15835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2863" indent="-1312863">
              <a:lnSpc>
                <a:spcPct val="85000"/>
              </a:lnSpc>
              <a:buClr>
                <a:schemeClr val="accent5">
                  <a:lumMod val="75000"/>
                </a:schemeClr>
              </a:buClr>
            </a:pPr>
            <a:r>
              <a:rPr lang="en-US" sz="3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Aim: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	Use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metabolomics to 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understand how </a:t>
            </a:r>
            <a:r>
              <a:rPr lang="en-US" sz="38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Rs</a:t>
            </a:r>
            <a:r>
              <a:rPr lang="en-US" sz="38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manipulates xylem sap. </a:t>
            </a:r>
            <a:endParaRPr lang="en-US" sz="3800" i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688196" y="5517993"/>
            <a:ext cx="3247502" cy="4281161"/>
            <a:chOff x="4987231" y="5514458"/>
            <a:chExt cx="3247502" cy="4281161"/>
          </a:xfrm>
        </p:grpSpPr>
        <p:pic>
          <p:nvPicPr>
            <p:cNvPr id="22" name="Picture 2" descr="http://giantveggiegardener.files.wordpress.com/2011/03/bacterial-wilt-u-of-wisconsin.jpg"/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686" t="9832" r="31163"/>
            <a:stretch/>
          </p:blipFill>
          <p:spPr bwMode="auto">
            <a:xfrm>
              <a:off x="4987231" y="5514458"/>
              <a:ext cx="2736287" cy="422418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008898" y="9395509"/>
              <a:ext cx="322583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2000" i="1" dirty="0">
                  <a:solidFill>
                    <a:schemeClr val="bg1"/>
                  </a:solidFill>
                  <a:latin typeface="Myriad Pro" panose="020B0503030403020204" pitchFamily="34" charset="0"/>
                </a:rPr>
                <a:t>Rs</a:t>
              </a:r>
              <a:r>
                <a:rPr lang="en-US" sz="2000" dirty="0">
                  <a:solidFill>
                    <a:schemeClr val="bg1"/>
                  </a:solidFill>
                  <a:latin typeface="Myriad Pro" panose="020B0503030403020204" pitchFamily="34" charset="0"/>
                </a:rPr>
                <a:t>-infected tomato plant</a:t>
              </a: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7675943" y="5691459"/>
            <a:ext cx="6737478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05000"/>
              </a:lnSpc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R. solanacearum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(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)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infects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xylem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vessels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and causes bacterial wilt disease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  <a:p>
            <a:pPr algn="just">
              <a:lnSpc>
                <a:spcPct val="105000"/>
              </a:lnSpc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Xylem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sap is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nutrient-poor, but 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grows to &gt;10</a:t>
            </a:r>
            <a:r>
              <a:rPr lang="en-US" sz="30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9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CFU/ g stem.  How?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629577" y="32110870"/>
            <a:ext cx="101498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Putrescine is &gt;60-fold enriched in infected sap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(30 µM)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>
          <a:xfrm>
            <a:off x="4407728" y="18743594"/>
            <a:ext cx="10460738" cy="13228462"/>
            <a:chOff x="5274500" y="17510600"/>
            <a:chExt cx="10058400" cy="12719673"/>
          </a:xfrm>
        </p:grpSpPr>
        <p:grpSp>
          <p:nvGrpSpPr>
            <p:cNvPr id="43" name="Group 42"/>
            <p:cNvGrpSpPr/>
            <p:nvPr/>
          </p:nvGrpSpPr>
          <p:grpSpPr>
            <a:xfrm>
              <a:off x="5274500" y="17510600"/>
              <a:ext cx="10058400" cy="12719673"/>
              <a:chOff x="5289740" y="17251520"/>
              <a:chExt cx="10058400" cy="12719673"/>
            </a:xfrm>
          </p:grpSpPr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740" y="23612923"/>
                <a:ext cx="10058400" cy="6358270"/>
              </a:xfrm>
              <a:prstGeom prst="rect">
                <a:avLst/>
              </a:prstGeom>
            </p:spPr>
          </p:pic>
          <p:pic>
            <p:nvPicPr>
              <p:cNvPr id="47" name="Picture 46"/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89740" y="17251520"/>
                <a:ext cx="10058400" cy="6379534"/>
              </a:xfrm>
              <a:prstGeom prst="rect">
                <a:avLst/>
              </a:prstGeom>
            </p:spPr>
          </p:pic>
        </p:grpSp>
        <p:sp>
          <p:nvSpPr>
            <p:cNvPr id="44" name="Rectangle 43"/>
            <p:cNvSpPr/>
            <p:nvPr/>
          </p:nvSpPr>
          <p:spPr>
            <a:xfrm>
              <a:off x="7750691" y="18339349"/>
              <a:ext cx="1427545" cy="2864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  <a:latin typeface="Myriad Pro" panose="020B0503030403020204" pitchFamily="34" charset="0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684546" y="18008700"/>
              <a:ext cx="2536136" cy="7398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>
                  <a:solidFill>
                    <a:srgbClr val="C00000"/>
                  </a:solidFill>
                  <a:latin typeface="Myriad Pro" panose="020B0503030403020204" pitchFamily="34" charset="0"/>
                </a:rPr>
                <a:t>Putrescine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301335" y="10538817"/>
            <a:ext cx="3598107" cy="769441"/>
          </a:xfrm>
          <a:prstGeom prst="rect">
            <a:avLst/>
          </a:prstGeom>
          <a:noFill/>
          <a:ln>
            <a:noFill/>
          </a:ln>
        </p:spPr>
        <p:txBody>
          <a:bodyPr wrap="none" lIns="137160" rtlCol="0">
            <a:noAutofit/>
          </a:bodyPr>
          <a:lstStyle/>
          <a:p>
            <a:r>
              <a:rPr lang="en-US" sz="5200" dirty="0">
                <a:latin typeface="Myriad Pro" panose="020B0503030403020204" pitchFamily="34" charset="0"/>
              </a:rPr>
              <a:t>Tomato xylem sap metabolomics </a:t>
            </a:r>
            <a:endParaRPr lang="en-US" sz="5200" dirty="0">
              <a:latin typeface="Myriad Pro" panose="020B0503030403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3" r="17596" b="2277"/>
          <a:stretch/>
        </p:blipFill>
        <p:spPr>
          <a:xfrm>
            <a:off x="4733382" y="11952921"/>
            <a:ext cx="1376812" cy="254762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90"/>
          <a:stretch/>
        </p:blipFill>
        <p:spPr>
          <a:xfrm>
            <a:off x="4961307" y="14577544"/>
            <a:ext cx="933732" cy="173736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570905" y="11431068"/>
            <a:ext cx="725475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Experiment </a:t>
            </a:r>
            <a:r>
              <a:rPr lang="en-US" sz="34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Overview</a:t>
            </a:r>
            <a:endParaRPr lang="en-US" sz="34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710593" y="12534654"/>
            <a:ext cx="203069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Healthy</a:t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Bonny Best tomato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/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plants 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571575" y="15026608"/>
            <a:ext cx="211903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Symtomatic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, 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Rs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-infected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/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plants 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090915" y="14980956"/>
            <a:ext cx="3453340" cy="1408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Plants </a:t>
            </a:r>
            <a:r>
              <a:rPr lang="en-US" sz="3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detopped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/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and xylem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sap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harvested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for 30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min</a:t>
            </a:r>
            <a:endParaRPr lang="en-US" sz="3000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</p:txBody>
      </p:sp>
      <p:pic>
        <p:nvPicPr>
          <p:cNvPr id="37" name="Picture 2" descr="C:\Users\Tiff\Dropbox\Lab\Data\Notes + Lab Meetings\Photos\Xylem sap harvesting\IMG_20121024_191041.jp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4" t="28738" r="36365" b="37006"/>
          <a:stretch/>
        </p:blipFill>
        <p:spPr bwMode="auto">
          <a:xfrm>
            <a:off x="8421901" y="12299765"/>
            <a:ext cx="2791373" cy="2686864"/>
          </a:xfrm>
          <a:prstGeom prst="ellipse">
            <a:avLst/>
          </a:prstGeom>
          <a:ln w="63500" cap="rnd"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11625767" y="12294024"/>
            <a:ext cx="3268287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  <a:spcAft>
                <a:spcPts val="4200"/>
              </a:spcAft>
              <a:buClr>
                <a:schemeClr val="accent5">
                  <a:lumMod val="75000"/>
                </a:schemeClr>
              </a:buClr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GC-MS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at UC-Davis  metabolomics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core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 </a:t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(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West Coast Metabolomics) </a:t>
            </a:r>
            <a:endParaRPr lang="en-US" sz="3000" u="sng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</a:endParaRPr>
          </a:p>
          <a:p>
            <a:pPr algn="ctr">
              <a:lnSpc>
                <a:spcPct val="95000"/>
              </a:lnSpc>
              <a:buClr>
                <a:schemeClr val="accent5">
                  <a:lumMod val="75000"/>
                </a:schemeClr>
              </a:buClr>
            </a:pPr>
            <a:r>
              <a:rPr lang="en-US" sz="3000" u="sng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Sample size:</a:t>
            </a:r>
          </a:p>
          <a:p>
            <a:pPr algn="ctr">
              <a:lnSpc>
                <a:spcPct val="95000"/>
              </a:lnSpc>
              <a:buClr>
                <a:schemeClr val="accent5">
                  <a:lumMod val="75000"/>
                </a:schemeClr>
              </a:buClr>
            </a:pP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N=5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pools of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/>
            </a:r>
            <a:b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</a:b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4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rPr>
              <a:t>samples </a:t>
            </a:r>
          </a:p>
        </p:txBody>
      </p:sp>
      <p:pic>
        <p:nvPicPr>
          <p:cNvPr id="196" name="Picture 195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3" r="24957" b="-34443"/>
          <a:stretch/>
        </p:blipFill>
        <p:spPr>
          <a:xfrm rot="13624249" flipH="1">
            <a:off x="5237693" y="15805769"/>
            <a:ext cx="319522" cy="182880"/>
          </a:xfrm>
          <a:prstGeom prst="rect">
            <a:avLst/>
          </a:prstGeom>
        </p:spPr>
      </p:pic>
      <p:pic>
        <p:nvPicPr>
          <p:cNvPr id="197" name="Picture 196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3" r="24957" b="-34443"/>
          <a:stretch/>
        </p:blipFill>
        <p:spPr>
          <a:xfrm rot="7200000" flipH="1">
            <a:off x="5033615" y="15720768"/>
            <a:ext cx="319522" cy="182880"/>
          </a:xfrm>
          <a:prstGeom prst="rect">
            <a:avLst/>
          </a:prstGeom>
        </p:spPr>
      </p:pic>
      <p:cxnSp>
        <p:nvCxnSpPr>
          <p:cNvPr id="223" name="Straight Arrow Connector 222"/>
          <p:cNvCxnSpPr/>
          <p:nvPr/>
        </p:nvCxnSpPr>
        <p:spPr>
          <a:xfrm flipV="1">
            <a:off x="7685747" y="15014434"/>
            <a:ext cx="640080" cy="291916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4845727" y="15929552"/>
            <a:ext cx="11432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-US" sz="2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strain</a:t>
            </a:r>
          </a:p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GMI1000</a:t>
            </a:r>
            <a:endParaRPr lang="en-US" sz="20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24" name="Straight Arrow Connector 223"/>
          <p:cNvCxnSpPr/>
          <p:nvPr/>
        </p:nvCxnSpPr>
        <p:spPr>
          <a:xfrm>
            <a:off x="7685747" y="13239882"/>
            <a:ext cx="640080" cy="291916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Arrow Connector 259"/>
          <p:cNvCxnSpPr/>
          <p:nvPr/>
        </p:nvCxnSpPr>
        <p:spPr>
          <a:xfrm flipV="1">
            <a:off x="11018109" y="12497292"/>
            <a:ext cx="640080" cy="291916"/>
          </a:xfrm>
          <a:prstGeom prst="straightConnector1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0" name="Picture 22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91154" y="10673384"/>
            <a:ext cx="8105341" cy="6016690"/>
          </a:xfrm>
          <a:prstGeom prst="rect">
            <a:avLst/>
          </a:prstGeom>
        </p:spPr>
      </p:pic>
      <p:sp>
        <p:nvSpPr>
          <p:cNvPr id="170" name="TextBox 169"/>
          <p:cNvSpPr txBox="1"/>
          <p:nvPr/>
        </p:nvSpPr>
        <p:spPr>
          <a:xfrm>
            <a:off x="16172805" y="10043483"/>
            <a:ext cx="11201400" cy="76944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noAutofit/>
          </a:bodyPr>
          <a:lstStyle/>
          <a:p>
            <a:r>
              <a:rPr lang="en-US" sz="5200" dirty="0">
                <a:latin typeface="Myriad Pro" panose="020B0503030403020204" pitchFamily="34" charset="0"/>
              </a:rPr>
              <a:t>Putrescine accelerates </a:t>
            </a:r>
            <a:r>
              <a:rPr lang="en-US" sz="5200" i="1" dirty="0" err="1">
                <a:latin typeface="Myriad Pro" panose="020B0503030403020204" pitchFamily="34" charset="0"/>
              </a:rPr>
              <a:t>Rs</a:t>
            </a:r>
            <a:r>
              <a:rPr lang="en-US" sz="5200" dirty="0">
                <a:latin typeface="Myriad Pro" panose="020B0503030403020204" pitchFamily="34" charset="0"/>
              </a:rPr>
              <a:t> symptoms</a:t>
            </a:r>
            <a:endParaRPr lang="en-US" sz="5200" dirty="0">
              <a:latin typeface="Myriad Pro" panose="020B0503030403020204" pitchFamily="34" charset="0"/>
            </a:endParaRPr>
          </a:p>
        </p:txBody>
      </p:sp>
      <p:sp>
        <p:nvSpPr>
          <p:cNvPr id="171" name="TextBox 170"/>
          <p:cNvSpPr txBox="1"/>
          <p:nvPr/>
        </p:nvSpPr>
        <p:spPr>
          <a:xfrm>
            <a:off x="23528289" y="11661948"/>
            <a:ext cx="3994086" cy="40395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Exogenous putrescine accelerates </a:t>
            </a: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wilting.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Putrescine was applied to tomato leaves and soil 3 hr before 50 CFU 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were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petiole</a:t>
            </a:r>
            <a:r>
              <a:rPr lang="en-US" sz="3000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inoculated Putrescine did not wilt non-inoculated plants. N=175 plants</a:t>
            </a:r>
          </a:p>
        </p:txBody>
      </p:sp>
      <p:pic>
        <p:nvPicPr>
          <p:cNvPr id="9223" name="Picture 922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328" y="26545773"/>
            <a:ext cx="7004304" cy="6209794"/>
          </a:xfrm>
          <a:prstGeom prst="rect">
            <a:avLst/>
          </a:prstGeom>
        </p:spPr>
      </p:pic>
      <p:sp>
        <p:nvSpPr>
          <p:cNvPr id="152" name="TextBox 151"/>
          <p:cNvSpPr txBox="1"/>
          <p:nvPr/>
        </p:nvSpPr>
        <p:spPr>
          <a:xfrm>
            <a:off x="23461733" y="27850177"/>
            <a:ext cx="4104977" cy="360098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just">
              <a:lnSpc>
                <a:spcPct val="95000"/>
              </a:lnSpc>
            </a:pPr>
            <a:r>
              <a:rPr lang="en-US" sz="3000" b="1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induces expression of 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SlODC1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SlADC1</a:t>
            </a:r>
            <a:r>
              <a:rPr lang="en-US" sz="3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and </a:t>
            </a:r>
            <a:r>
              <a:rPr lang="en-US" sz="3000" b="1" i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SlADC2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Plants were soil-soak inoculated with </a:t>
            </a:r>
            <a:r>
              <a:rPr lang="en-US" sz="3000" i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Rs</a:t>
            </a:r>
            <a:r>
              <a:rPr lang="en-US" sz="3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At first symptoms, stem RNA was harvested and analyzed with RT-qPCR. N=3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6172805" y="25205370"/>
            <a:ext cx="11201400" cy="169277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5200" i="1" dirty="0" err="1">
                <a:latin typeface="Myriad Pro" panose="020B0503030403020204" pitchFamily="34" charset="0"/>
              </a:rPr>
              <a:t>Rs</a:t>
            </a:r>
            <a:r>
              <a:rPr lang="en-US" sz="5200" dirty="0">
                <a:latin typeface="Myriad Pro" panose="020B0503030403020204" pitchFamily="34" charset="0"/>
              </a:rPr>
              <a:t> infection induces expression of tomato putrescine synthesis genes</a:t>
            </a:r>
            <a:endParaRPr lang="en-US" sz="5200" i="1" dirty="0">
              <a:latin typeface="Myriad Pro" panose="020B0503030403020204" pitchFamily="34" charset="0"/>
            </a:endParaRPr>
          </a:p>
        </p:txBody>
      </p:sp>
      <p:grpSp>
        <p:nvGrpSpPr>
          <p:cNvPr id="264" name="Group 263"/>
          <p:cNvGrpSpPr/>
          <p:nvPr/>
        </p:nvGrpSpPr>
        <p:grpSpPr>
          <a:xfrm>
            <a:off x="16056135" y="18913339"/>
            <a:ext cx="11627634" cy="5506818"/>
            <a:chOff x="16005564" y="17727506"/>
            <a:chExt cx="11627634" cy="5506818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1" t="37358" r="39908" b="34950"/>
            <a:stretch/>
          </p:blipFill>
          <p:spPr bwMode="auto">
            <a:xfrm>
              <a:off x="16388861" y="17848156"/>
              <a:ext cx="11090031" cy="4815069"/>
            </a:xfrm>
            <a:prstGeom prst="rect">
              <a:avLst/>
            </a:prstGeom>
            <a:noFill/>
            <a:ln w="2857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5" name="Group 54"/>
            <p:cNvGrpSpPr/>
            <p:nvPr/>
          </p:nvGrpSpPr>
          <p:grpSpPr>
            <a:xfrm>
              <a:off x="22052206" y="17727506"/>
              <a:ext cx="5580992" cy="5122666"/>
              <a:chOff x="22045448" y="18399778"/>
              <a:chExt cx="5580992" cy="5122666"/>
            </a:xfrm>
          </p:grpSpPr>
          <p:sp>
            <p:nvSpPr>
              <p:cNvPr id="77" name="Cloud 76"/>
              <p:cNvSpPr/>
              <p:nvPr/>
            </p:nvSpPr>
            <p:spPr>
              <a:xfrm rot="20698444" flipH="1">
                <a:off x="25790712" y="21710516"/>
                <a:ext cx="1377465" cy="1368374"/>
              </a:xfrm>
              <a:prstGeom prst="cloud">
                <a:avLst/>
              </a:prstGeom>
              <a:solidFill>
                <a:srgbClr val="F8E8C8">
                  <a:alpha val="80000"/>
                </a:srgb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  <a:latin typeface="Myriad Pro" panose="020B0503030403020204" pitchFamily="34" charset="0"/>
                </a:endParaRPr>
              </a:p>
            </p:txBody>
          </p:sp>
          <p:grpSp>
            <p:nvGrpSpPr>
              <p:cNvPr id="78" name="Group 77"/>
              <p:cNvGrpSpPr/>
              <p:nvPr/>
            </p:nvGrpSpPr>
            <p:grpSpPr>
              <a:xfrm>
                <a:off x="22045448" y="18399778"/>
                <a:ext cx="5580992" cy="5122666"/>
                <a:chOff x="22045448" y="18399778"/>
                <a:chExt cx="5580992" cy="5122666"/>
              </a:xfrm>
            </p:grpSpPr>
            <p:pic>
              <p:nvPicPr>
                <p:cNvPr id="79" name="Picture 78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0036797" flipH="1">
                  <a:off x="25332965" y="18409729"/>
                  <a:ext cx="1755419" cy="972249"/>
                </a:xfrm>
                <a:prstGeom prst="rect">
                  <a:avLst/>
                </a:prstGeom>
              </p:spPr>
            </p:pic>
            <p:grpSp>
              <p:nvGrpSpPr>
                <p:cNvPr id="80" name="Group 79"/>
                <p:cNvGrpSpPr/>
                <p:nvPr/>
              </p:nvGrpSpPr>
              <p:grpSpPr>
                <a:xfrm flipH="1">
                  <a:off x="22045448" y="18458576"/>
                  <a:ext cx="5580992" cy="5063868"/>
                  <a:chOff x="2526118" y="2969451"/>
                  <a:chExt cx="2544074" cy="2346580"/>
                </a:xfrm>
              </p:grpSpPr>
              <p:pic>
                <p:nvPicPr>
                  <p:cNvPr id="88" name="Picture 87"/>
                  <p:cNvPicPr>
                    <a:picLocks noChangeAspect="1"/>
                  </p:cNvPicPr>
                  <p:nvPr/>
                </p:nvPicPr>
                <p:blipFill rotWithShape="1">
                  <a:blip r:embed="rId1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-1307" t="3" r="24957" b="-34443"/>
                  <a:stretch/>
                </p:blipFill>
                <p:spPr>
                  <a:xfrm rot="3249017">
                    <a:off x="4315219" y="3472276"/>
                    <a:ext cx="800201" cy="440995"/>
                  </a:xfrm>
                  <a:prstGeom prst="rect">
                    <a:avLst/>
                  </a:prstGeom>
                </p:spPr>
              </p:pic>
              <p:sp>
                <p:nvSpPr>
                  <p:cNvPr id="89" name="Cloud 88"/>
                  <p:cNvSpPr/>
                  <p:nvPr/>
                </p:nvSpPr>
                <p:spPr>
                  <a:xfrm rot="18001163">
                    <a:off x="4004288" y="3276174"/>
                    <a:ext cx="627912" cy="634100"/>
                  </a:xfrm>
                  <a:prstGeom prst="cloud">
                    <a:avLst/>
                  </a:prstGeom>
                  <a:solidFill>
                    <a:srgbClr val="F8E8C8">
                      <a:alpha val="80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50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solidFill>
                        <a:schemeClr val="tx1"/>
                      </a:solidFill>
                      <a:latin typeface="Myriad Pro" panose="020B0503030403020204" pitchFamily="34" charset="0"/>
                    </a:endParaRPr>
                  </a:p>
                </p:txBody>
              </p:sp>
              <p:grpSp>
                <p:nvGrpSpPr>
                  <p:cNvPr id="90" name="Group 89"/>
                  <p:cNvGrpSpPr/>
                  <p:nvPr/>
                </p:nvGrpSpPr>
                <p:grpSpPr>
                  <a:xfrm>
                    <a:off x="2526118" y="2969451"/>
                    <a:ext cx="2544074" cy="2346580"/>
                    <a:chOff x="2526118" y="2969451"/>
                    <a:chExt cx="2544074" cy="2346580"/>
                  </a:xfrm>
                </p:grpSpPr>
                <p:pic>
                  <p:nvPicPr>
                    <p:cNvPr id="92" name="Picture 91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6775811">
                      <a:off x="2553223" y="3800191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3" name="Picture 92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373877">
                      <a:off x="2855133" y="4099770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4" name="Picture 93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1024690">
                      <a:off x="3192664" y="3625356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5" name="Picture 94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125450">
                      <a:off x="2779480" y="4634618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6" name="Picture 95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2756261">
                      <a:off x="3061282" y="4695433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7" name="Picture 96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447854">
                      <a:off x="3145128" y="4017152"/>
                      <a:ext cx="800201" cy="440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98" name="Cloud 97"/>
                    <p:cNvSpPr/>
                    <p:nvPr/>
                  </p:nvSpPr>
                  <p:spPr>
                    <a:xfrm rot="16200000">
                      <a:off x="3233277" y="3232975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99" name="Cloud 98"/>
                    <p:cNvSpPr/>
                    <p:nvPr/>
                  </p:nvSpPr>
                  <p:spPr>
                    <a:xfrm rot="16200000">
                      <a:off x="2860406" y="4440002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00" name="Picture 9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3084959">
                      <a:off x="3245752" y="4254585"/>
                      <a:ext cx="800201" cy="440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03" name="Cloud 102"/>
                    <p:cNvSpPr/>
                    <p:nvPr/>
                  </p:nvSpPr>
                  <p:spPr>
                    <a:xfrm rot="16200000">
                      <a:off x="3177456" y="3992775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04" name="Cloud 103"/>
                    <p:cNvSpPr/>
                    <p:nvPr/>
                  </p:nvSpPr>
                  <p:spPr>
                    <a:xfrm rot="16200000">
                      <a:off x="2979557" y="3669177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05" name="Cloud 104"/>
                    <p:cNvSpPr/>
                    <p:nvPr/>
                  </p:nvSpPr>
                  <p:spPr>
                    <a:xfrm rot="16200000">
                      <a:off x="2841899" y="3422849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06" name="Cloud 105"/>
                    <p:cNvSpPr/>
                    <p:nvPr/>
                  </p:nvSpPr>
                  <p:spPr>
                    <a:xfrm rot="16200000">
                      <a:off x="3245061" y="4440000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07" name="Picture 106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3958377">
                      <a:off x="2828334" y="3395700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9" name="Picture 108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6775811">
                      <a:off x="3290805" y="3725466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0" name="Picture 10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373877">
                      <a:off x="3592715" y="4025045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1" name="Picture 110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1024690">
                      <a:off x="3930246" y="3550631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2" name="Picture 111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125450">
                      <a:off x="3490682" y="4629621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3" name="Picture 112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2756261">
                      <a:off x="3798864" y="4620708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4" name="Picture 113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447854">
                      <a:off x="3882710" y="3942427"/>
                      <a:ext cx="800201" cy="440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5" name="Cloud 114"/>
                    <p:cNvSpPr/>
                    <p:nvPr/>
                  </p:nvSpPr>
                  <p:spPr>
                    <a:xfrm rot="16200000">
                      <a:off x="3597988" y="4365277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16" name="Picture 115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3084959">
                      <a:off x="3983334" y="4179860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18" name="Picture 117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7975751">
                      <a:off x="3484629" y="4632164"/>
                      <a:ext cx="800201" cy="45053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19" name="Cloud 118"/>
                    <p:cNvSpPr/>
                    <p:nvPr/>
                  </p:nvSpPr>
                  <p:spPr>
                    <a:xfrm rot="16200000">
                      <a:off x="3915038" y="3918050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20" name="Cloud 119"/>
                    <p:cNvSpPr/>
                    <p:nvPr/>
                  </p:nvSpPr>
                  <p:spPr>
                    <a:xfrm rot="16200000">
                      <a:off x="3717139" y="3594452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21" name="Cloud 120"/>
                    <p:cNvSpPr/>
                    <p:nvPr/>
                  </p:nvSpPr>
                  <p:spPr>
                    <a:xfrm rot="16200000">
                      <a:off x="3579481" y="3348124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22" name="Cloud 121"/>
                    <p:cNvSpPr/>
                    <p:nvPr/>
                  </p:nvSpPr>
                  <p:spPr>
                    <a:xfrm rot="16200000">
                      <a:off x="3982643" y="4365275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23" name="Picture 122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3958377">
                      <a:off x="3684614" y="3407868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5" name="Picture 124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8576974">
                      <a:off x="3901848" y="3821522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6" name="Picture 125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557424">
                      <a:off x="4358256" y="4309306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7" name="Picture 126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1175040">
                      <a:off x="4203758" y="4121101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8" name="Picture 127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2825853">
                      <a:off x="4032260" y="3608421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9" name="Picture 128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5926613">
                      <a:off x="3911555" y="4618540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0" name="Picture 12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557424">
                      <a:off x="4266930" y="4651240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1" name="Picture 130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886122">
                      <a:off x="4282523" y="3889438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2" name="Picture 131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776914">
                      <a:off x="3240936" y="2969451"/>
                      <a:ext cx="800201" cy="45053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33" name="Cloud 132"/>
                    <p:cNvSpPr/>
                    <p:nvPr/>
                  </p:nvSpPr>
                  <p:spPr>
                    <a:xfrm rot="18001163">
                      <a:off x="4140025" y="3873343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34" name="Cloud 133"/>
                    <p:cNvSpPr/>
                    <p:nvPr/>
                  </p:nvSpPr>
                  <p:spPr>
                    <a:xfrm rot="18001163">
                      <a:off x="4328182" y="3690508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35" name="Cloud 134"/>
                    <p:cNvSpPr/>
                    <p:nvPr/>
                  </p:nvSpPr>
                  <p:spPr>
                    <a:xfrm rot="18001163">
                      <a:off x="4190524" y="3444180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36" name="Picture 135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5759540">
                      <a:off x="4444823" y="3406066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7" name="Picture 136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057817">
                      <a:off x="2973818" y="3424681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8" name="Picture 137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8953608">
                      <a:off x="2571078" y="3952756"/>
                      <a:ext cx="787162" cy="458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9" name="Picture 138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7326246">
                      <a:off x="2752089" y="3591124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0" name="Picture 13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0427006">
                      <a:off x="2638082" y="4722897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1" name="Picture 140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057817">
                      <a:off x="2526118" y="4151330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2" name="Picture 141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7749410">
                      <a:off x="2704553" y="3982920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3" name="Picture 142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2925080">
                      <a:off x="2500700" y="3389276"/>
                      <a:ext cx="800201" cy="44099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4" name="Cloud 143"/>
                    <p:cNvSpPr/>
                    <p:nvPr/>
                  </p:nvSpPr>
                  <p:spPr>
                    <a:xfrm rot="901556">
                      <a:off x="3039726" y="4405770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45" name="Picture 144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9386515">
                      <a:off x="2805177" y="4220353"/>
                      <a:ext cx="800201" cy="44099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6" name="Picture 145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4277307">
                      <a:off x="2653350" y="4612551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7" name="Picture 146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4277307">
                      <a:off x="2819147" y="4422872"/>
                      <a:ext cx="800201" cy="450537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48" name="Cloud 147"/>
                    <p:cNvSpPr/>
                    <p:nvPr/>
                  </p:nvSpPr>
                  <p:spPr>
                    <a:xfrm rot="901556">
                      <a:off x="2706966" y="3643751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sp>
                  <p:nvSpPr>
                    <p:cNvPr id="149" name="Cloud 148"/>
                    <p:cNvSpPr/>
                    <p:nvPr/>
                  </p:nvSpPr>
                  <p:spPr>
                    <a:xfrm rot="901556">
                      <a:off x="2804486" y="4405768"/>
                      <a:ext cx="627912" cy="634100"/>
                    </a:xfrm>
                    <a:prstGeom prst="cloud">
                      <a:avLst/>
                    </a:prstGeom>
                    <a:solidFill>
                      <a:srgbClr val="F8E8C8">
                        <a:alpha val="80000"/>
                      </a:srgbClr>
                    </a:solidFill>
                    <a:ln>
                      <a:noFill/>
                    </a:ln>
                  </p:spPr>
                  <p:style>
                    <a:lnRef idx="2">
                      <a:schemeClr val="accent5">
                        <a:shade val="50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>
                        <a:solidFill>
                          <a:schemeClr val="tx1"/>
                        </a:solidFill>
                        <a:latin typeface="Myriad Pro" panose="020B0503030403020204" pitchFamily="34" charset="0"/>
                      </a:endParaRPr>
                    </a:p>
                  </p:txBody>
                </p:sp>
                <p:pic>
                  <p:nvPicPr>
                    <p:cNvPr id="150" name="Picture 149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10259933">
                      <a:off x="3888736" y="3321187"/>
                      <a:ext cx="800201" cy="45053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1" name="Picture 150"/>
                    <p:cNvPicPr>
                      <a:picLocks noChangeAspect="1"/>
                    </p:cNvPicPr>
                    <p:nvPr/>
                  </p:nvPicPr>
                  <p:blipFill rotWithShape="1">
                    <a:blip r:embed="rId17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-1307" t="3" r="24957" b="-34443"/>
                    <a:stretch/>
                  </p:blipFill>
                  <p:spPr>
                    <a:xfrm rot="4963317">
                      <a:off x="2889949" y="4191479"/>
                      <a:ext cx="800201" cy="450537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81" name="Picture 80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4273754" flipH="1">
                  <a:off x="22219156" y="20564029"/>
                  <a:ext cx="1726816" cy="988353"/>
                </a:xfrm>
                <a:prstGeom prst="rect">
                  <a:avLst/>
                </a:prstGeom>
              </p:spPr>
            </p:pic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3624249" flipH="1">
                  <a:off x="25895313" y="18831470"/>
                  <a:ext cx="1726816" cy="988353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7101556" flipH="1">
                  <a:off x="24828057" y="19099712"/>
                  <a:ext cx="1726816" cy="967421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1823086" flipH="1">
                  <a:off x="23084159" y="18531176"/>
                  <a:ext cx="1755419" cy="972249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5400000" flipH="1">
                  <a:off x="23021774" y="19078676"/>
                  <a:ext cx="1726816" cy="988353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3624249" flipH="1">
                  <a:off x="22447554" y="18769009"/>
                  <a:ext cx="1726816" cy="988353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1307" t="3" r="24957" b="-34443"/>
                <a:stretch/>
              </p:blipFill>
              <p:spPr>
                <a:xfrm rot="18674920" flipH="1">
                  <a:off x="22482746" y="18992821"/>
                  <a:ext cx="1726816" cy="967421"/>
                </a:xfrm>
                <a:prstGeom prst="rect">
                  <a:avLst/>
                </a:prstGeom>
              </p:spPr>
            </p:pic>
          </p:grpSp>
        </p:grpSp>
        <p:sp>
          <p:nvSpPr>
            <p:cNvPr id="56" name="Rectangle 55"/>
            <p:cNvSpPr/>
            <p:nvPr/>
          </p:nvSpPr>
          <p:spPr>
            <a:xfrm flipH="1">
              <a:off x="16005564" y="17749203"/>
              <a:ext cx="11510571" cy="4946843"/>
            </a:xfrm>
            <a:prstGeom prst="rect">
              <a:avLst/>
            </a:prstGeom>
            <a:solidFill>
              <a:srgbClr val="FFFFFF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i="1" dirty="0">
                <a:solidFill>
                  <a:schemeClr val="tx1"/>
                </a:solidFill>
                <a:latin typeface="Myriad Pro" panose="020B0503030403020204" pitchFamily="34" charset="0"/>
                <a:cs typeface="Times"/>
              </a:endParaRPr>
            </a:p>
          </p:txBody>
        </p:sp>
        <p:sp>
          <p:nvSpPr>
            <p:cNvPr id="179" name="TextBox 178"/>
            <p:cNvSpPr txBox="1"/>
            <p:nvPr/>
          </p:nvSpPr>
          <p:spPr>
            <a:xfrm>
              <a:off x="16325656" y="22680326"/>
              <a:ext cx="112014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ODC: ornithine decarboxylase and ADC: arginine decarboxylase</a:t>
              </a:r>
            </a:p>
          </p:txBody>
        </p:sp>
        <p:grpSp>
          <p:nvGrpSpPr>
            <p:cNvPr id="263" name="Group 262"/>
            <p:cNvGrpSpPr/>
            <p:nvPr/>
          </p:nvGrpSpPr>
          <p:grpSpPr>
            <a:xfrm>
              <a:off x="16937315" y="18162255"/>
              <a:ext cx="8821489" cy="4533791"/>
              <a:chOff x="16937315" y="18115955"/>
              <a:chExt cx="8821489" cy="453379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16937315" y="18115955"/>
                <a:ext cx="8821489" cy="4533791"/>
                <a:chOff x="16930557" y="18579877"/>
                <a:chExt cx="8821489" cy="4533791"/>
              </a:xfrm>
            </p:grpSpPr>
            <p:sp>
              <p:nvSpPr>
                <p:cNvPr id="58" name="TextBox 57"/>
                <p:cNvSpPr txBox="1"/>
                <p:nvPr/>
              </p:nvSpPr>
              <p:spPr>
                <a:xfrm>
                  <a:off x="17408966" y="22018006"/>
                  <a:ext cx="1952657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400" dirty="0">
                      <a:latin typeface="Myriad Pro" panose="020B0503030403020204" pitchFamily="34" charset="0"/>
                    </a:rPr>
                    <a:t>Arginine</a:t>
                  </a:r>
                </a:p>
              </p:txBody>
            </p:sp>
            <p:sp>
              <p:nvSpPr>
                <p:cNvPr id="59" name="TextBox 58"/>
                <p:cNvSpPr txBox="1"/>
                <p:nvPr/>
              </p:nvSpPr>
              <p:spPr>
                <a:xfrm>
                  <a:off x="20459736" y="20842107"/>
                  <a:ext cx="1459862" cy="7694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>
                      <a:solidFill>
                        <a:srgbClr val="660066"/>
                      </a:solidFill>
                      <a:latin typeface="Myriad Pro" panose="020B0503030403020204" pitchFamily="34" charset="0"/>
                      <a:cs typeface="Times"/>
                    </a:rPr>
                    <a:t>ODC</a:t>
                  </a:r>
                </a:p>
              </p:txBody>
            </p:sp>
            <p:sp>
              <p:nvSpPr>
                <p:cNvPr id="60" name="TextBox 59"/>
                <p:cNvSpPr txBox="1"/>
                <p:nvPr/>
              </p:nvSpPr>
              <p:spPr>
                <a:xfrm>
                  <a:off x="20884016" y="22405057"/>
                  <a:ext cx="1282641" cy="55399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3000" dirty="0">
                      <a:latin typeface="Myriad Pro" panose="020B0503030403020204" pitchFamily="34" charset="0"/>
                      <a:cs typeface="Times"/>
                    </a:rPr>
                    <a:t>CPA</a:t>
                  </a:r>
                </a:p>
              </p:txBody>
            </p:sp>
            <p:sp>
              <p:nvSpPr>
                <p:cNvPr id="61" name="TextBox 60"/>
                <p:cNvSpPr txBox="1"/>
                <p:nvPr/>
              </p:nvSpPr>
              <p:spPr>
                <a:xfrm>
                  <a:off x="20104613" y="22405057"/>
                  <a:ext cx="1068985" cy="553998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3000" dirty="0">
                      <a:latin typeface="Myriad Pro" panose="020B0503030403020204" pitchFamily="34" charset="0"/>
                      <a:cs typeface="Times"/>
                    </a:rPr>
                    <a:t>AIH</a:t>
                  </a:r>
                </a:p>
              </p:txBody>
            </p:sp>
            <p:sp>
              <p:nvSpPr>
                <p:cNvPr id="62" name="TextBox 61"/>
                <p:cNvSpPr txBox="1"/>
                <p:nvPr/>
              </p:nvSpPr>
              <p:spPr>
                <a:xfrm>
                  <a:off x="18934410" y="22344227"/>
                  <a:ext cx="1353834" cy="769441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spAutoFit/>
                </a:bodyPr>
                <a:lstStyle/>
                <a:p>
                  <a:pPr algn="ctr"/>
                  <a:r>
                    <a:rPr lang="en-US" sz="4400" b="1" dirty="0">
                      <a:solidFill>
                        <a:schemeClr val="accent6">
                          <a:lumMod val="75000"/>
                        </a:schemeClr>
                      </a:solidFill>
                      <a:latin typeface="Myriad Pro" panose="020B0503030403020204" pitchFamily="34" charset="0"/>
                      <a:cs typeface="Times"/>
                    </a:rPr>
                    <a:t>ADC</a:t>
                  </a:r>
                </a:p>
              </p:txBody>
            </p:sp>
            <p:sp>
              <p:nvSpPr>
                <p:cNvPr id="63" name="TextBox 62"/>
                <p:cNvSpPr txBox="1"/>
                <p:nvPr/>
              </p:nvSpPr>
              <p:spPr>
                <a:xfrm>
                  <a:off x="22765991" y="19409426"/>
                  <a:ext cx="2246205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400" dirty="0">
                      <a:latin typeface="Myriad Pro" panose="020B0503030403020204" pitchFamily="34" charset="0"/>
                    </a:rPr>
                    <a:t>Ornithine</a:t>
                  </a:r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24010946" y="19935613"/>
                  <a:ext cx="1693423" cy="132343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400" b="1" dirty="0" err="1">
                      <a:solidFill>
                        <a:srgbClr val="0070C0"/>
                      </a:solidFill>
                      <a:latin typeface="Myriad Pro" panose="020B0503030403020204" pitchFamily="34" charset="0"/>
                      <a:cs typeface="Times"/>
                    </a:rPr>
                    <a:t>SpeC</a:t>
                  </a:r>
                  <a:endParaRPr lang="en-US" sz="4400" b="1" dirty="0">
                    <a:solidFill>
                      <a:srgbClr val="0070C0"/>
                    </a:solidFill>
                    <a:latin typeface="Myriad Pro" panose="020B0503030403020204" pitchFamily="34" charset="0"/>
                    <a:cs typeface="Times"/>
                  </a:endParaRPr>
                </a:p>
                <a:p>
                  <a:r>
                    <a:rPr lang="en-US" sz="3600" dirty="0">
                      <a:solidFill>
                        <a:srgbClr val="0070C0"/>
                      </a:solidFill>
                      <a:latin typeface="Myriad Pro" panose="020B0503030403020204" pitchFamily="34" charset="0"/>
                      <a:cs typeface="Times"/>
                    </a:rPr>
                    <a:t>(ODC)</a:t>
                  </a:r>
                  <a:endParaRPr lang="en-US" sz="3600" dirty="0">
                    <a:solidFill>
                      <a:srgbClr val="0070C0"/>
                    </a:solidFill>
                    <a:latin typeface="Myriad Pro" panose="020B0503030403020204" pitchFamily="34" charset="0"/>
                    <a:cs typeface="Times"/>
                  </a:endParaRP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18534210" y="21235074"/>
                  <a:ext cx="2246205" cy="61555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3400" dirty="0">
                      <a:latin typeface="Myriad Pro" panose="020B0503030403020204" pitchFamily="34" charset="0"/>
                    </a:rPr>
                    <a:t>Ornithine</a:t>
                  </a:r>
                </a:p>
              </p:txBody>
            </p:sp>
            <p:sp>
              <p:nvSpPr>
                <p:cNvPr id="74" name="TextBox 73"/>
                <p:cNvSpPr txBox="1"/>
                <p:nvPr/>
              </p:nvSpPr>
              <p:spPr>
                <a:xfrm>
                  <a:off x="22554472" y="21183743"/>
                  <a:ext cx="2776504" cy="6771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800" b="1" dirty="0" err="1">
                      <a:latin typeface="Myriad Pro" panose="020B0503030403020204" pitchFamily="34" charset="0"/>
                    </a:rPr>
                    <a:t>Putrescine</a:t>
                  </a:r>
                  <a:endParaRPr lang="en-US" sz="3800" b="1" dirty="0">
                    <a:latin typeface="Myriad Pro" panose="020B0503030403020204" pitchFamily="34" charset="0"/>
                  </a:endParaRPr>
                </a:p>
              </p:txBody>
            </p:sp>
            <p:cxnSp>
              <p:nvCxnSpPr>
                <p:cNvPr id="67" name="Straight Arrow Connector 66"/>
                <p:cNvCxnSpPr/>
                <p:nvPr/>
              </p:nvCxnSpPr>
              <p:spPr>
                <a:xfrm rot="5400000" flipV="1">
                  <a:off x="19672683" y="21753495"/>
                  <a:ext cx="0" cy="1188720"/>
                </a:xfrm>
                <a:prstGeom prst="straightConnector1">
                  <a:avLst/>
                </a:prstGeom>
                <a:ln w="76200" cmpd="sng">
                  <a:solidFill>
                    <a:schemeClr val="tx1">
                      <a:lumMod val="75000"/>
                      <a:lumOff val="25000"/>
                    </a:schemeClr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Arrow Connector 67"/>
                <p:cNvCxnSpPr/>
                <p:nvPr/>
              </p:nvCxnSpPr>
              <p:spPr>
                <a:xfrm flipH="1">
                  <a:off x="23879523" y="20042631"/>
                  <a:ext cx="1" cy="1188720"/>
                </a:xfrm>
                <a:prstGeom prst="straightConnector1">
                  <a:avLst/>
                </a:prstGeom>
                <a:ln w="76200" cmpd="sng">
                  <a:solidFill>
                    <a:schemeClr val="tx1">
                      <a:lumMod val="75000"/>
                      <a:lumOff val="25000"/>
                    </a:schemeClr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/>
                <p:cNvCxnSpPr/>
                <p:nvPr/>
              </p:nvCxnSpPr>
              <p:spPr>
                <a:xfrm rot="5400000" flipV="1">
                  <a:off x="20723774" y="21936375"/>
                  <a:ext cx="0" cy="822960"/>
                </a:xfrm>
                <a:prstGeom prst="straightConnector1">
                  <a:avLst/>
                </a:prstGeom>
                <a:ln w="76200" cmpd="sng">
                  <a:solidFill>
                    <a:schemeClr val="tx1">
                      <a:lumMod val="75000"/>
                      <a:lumOff val="25000"/>
                    </a:schemeClr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/>
                <p:cNvCxnSpPr/>
                <p:nvPr/>
              </p:nvCxnSpPr>
              <p:spPr>
                <a:xfrm rot="5400000" flipV="1">
                  <a:off x="21774865" y="21753495"/>
                  <a:ext cx="0" cy="1188720"/>
                </a:xfrm>
                <a:prstGeom prst="straightConnector1">
                  <a:avLst/>
                </a:prstGeom>
                <a:ln w="76200" cmpd="sng">
                  <a:solidFill>
                    <a:schemeClr val="tx1">
                      <a:lumMod val="75000"/>
                      <a:lumOff val="25000"/>
                    </a:schemeClr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/>
                <p:cNvCxnSpPr/>
                <p:nvPr/>
              </p:nvCxnSpPr>
              <p:spPr>
                <a:xfrm rot="5400000" flipV="1">
                  <a:off x="21409105" y="20576295"/>
                  <a:ext cx="0" cy="1920240"/>
                </a:xfrm>
                <a:prstGeom prst="straightConnector1">
                  <a:avLst/>
                </a:prstGeom>
                <a:ln w="76200" cmpd="sng">
                  <a:solidFill>
                    <a:schemeClr val="tx1">
                      <a:lumMod val="75000"/>
                      <a:lumOff val="25000"/>
                    </a:schemeClr>
                  </a:solidFill>
                  <a:headEnd w="lg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2" name="TextBox 71"/>
                <p:cNvSpPr txBox="1"/>
                <p:nvPr/>
              </p:nvSpPr>
              <p:spPr>
                <a:xfrm>
                  <a:off x="16930557" y="18579877"/>
                  <a:ext cx="4525854" cy="6771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dirty="0"/>
                    <a:t>Tomato Put Synthesis</a:t>
                  </a:r>
                </a:p>
              </p:txBody>
            </p:sp>
            <p:sp>
              <p:nvSpPr>
                <p:cNvPr id="73" name="TextBox 72"/>
                <p:cNvSpPr txBox="1"/>
                <p:nvPr/>
              </p:nvSpPr>
              <p:spPr>
                <a:xfrm>
                  <a:off x="22332840" y="18579877"/>
                  <a:ext cx="3419206" cy="677108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3800" i="1" dirty="0" err="1"/>
                    <a:t>Rs</a:t>
                  </a:r>
                  <a:r>
                    <a:rPr lang="en-US" sz="3800" dirty="0"/>
                    <a:t> Put Synthesis</a:t>
                  </a:r>
                </a:p>
              </p:txBody>
            </p:sp>
          </p:grpSp>
          <p:pic>
            <p:nvPicPr>
              <p:cNvPr id="262" name="Picture 261"/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13997" y="21434649"/>
                <a:ext cx="2705907" cy="541181"/>
              </a:xfrm>
              <a:prstGeom prst="rect">
                <a:avLst/>
              </a:prstGeom>
            </p:spPr>
          </p:pic>
        </p:grpSp>
      </p:grpSp>
      <p:sp>
        <p:nvSpPr>
          <p:cNvPr id="228" name="TextBox 227"/>
          <p:cNvSpPr txBox="1"/>
          <p:nvPr/>
        </p:nvSpPr>
        <p:spPr>
          <a:xfrm>
            <a:off x="19053165" y="30920368"/>
            <a:ext cx="536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n.d.</a:t>
            </a:r>
            <a:endParaRPr lang="en-US" sz="1800" dirty="0"/>
          </a:p>
        </p:txBody>
      </p:sp>
      <p:pic>
        <p:nvPicPr>
          <p:cNvPr id="9222" name="Picture 6" descr="https://media.licdn.com/mpr/mpr/shrink_200_200/p/3/005/0a3/3e4/3a73611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6567" y="31888814"/>
            <a:ext cx="695861" cy="69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5" name="Group 264"/>
          <p:cNvGrpSpPr/>
          <p:nvPr/>
        </p:nvGrpSpPr>
        <p:grpSpPr>
          <a:xfrm>
            <a:off x="40140486" y="31880816"/>
            <a:ext cx="1276347" cy="711857"/>
            <a:chOff x="39762738" y="31478013"/>
            <a:chExt cx="2012626" cy="1122504"/>
          </a:xfrm>
        </p:grpSpPr>
        <p:pic>
          <p:nvPicPr>
            <p:cNvPr id="9232" name="Picture 16" descr="http://www.ismpmi.org/Congress/TravelAwards/PublishingImages/travelawardsgraphic.jpg"/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6876" y="31478013"/>
              <a:ext cx="1618488" cy="11005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8" name="TextBox 187"/>
            <p:cNvSpPr txBox="1"/>
            <p:nvPr/>
          </p:nvSpPr>
          <p:spPr>
            <a:xfrm rot="16200000">
              <a:off x="39500511" y="31804436"/>
              <a:ext cx="1058308" cy="5338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MPMI</a:t>
              </a:r>
            </a:p>
          </p:txBody>
        </p:sp>
      </p:grpSp>
      <p:pic>
        <p:nvPicPr>
          <p:cNvPr id="9218" name="Picture 2" descr="http://edgaps.org/gaps/wp-content/uploads/bucky_labcoat.pn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0770" y="30626362"/>
            <a:ext cx="730654" cy="730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http://www.caaquaculture.org/wp-content/uploads/2013/04/NIFA.jpeg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442" y="30542872"/>
            <a:ext cx="897634" cy="89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https://pbs.twimg.com/profile_images/3443048571/ef5062acfce64a7aef1d75b4934fbee6_400x400.png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39335" y="31726446"/>
            <a:ext cx="1020597" cy="102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1" name="Picture 26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5242" y="30664557"/>
            <a:ext cx="948783" cy="654265"/>
          </a:xfrm>
          <a:prstGeom prst="rect">
            <a:avLst/>
          </a:prstGeom>
        </p:spPr>
      </p:pic>
      <p:pic>
        <p:nvPicPr>
          <p:cNvPr id="9220" name="Picture 4" descr="https://doximity-res.cloudinary.com/image/upload/v1415993740/institution/logo_image/17348.png"/>
          <p:cNvPicPr>
            <a:picLocks noChangeAspect="1" noChangeArrowheads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0590" y="30527782"/>
            <a:ext cx="927815" cy="92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encrypted-tbn1.gstatic.com/images?q=tbn:ANd9GcSH3CB2hbXKXHKE2FMDTdi3IeTsUz2MEeHoYPknCpp7CSERVerp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4747" y="31905394"/>
            <a:ext cx="662700" cy="662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1" name="Picture 270"/>
          <p:cNvPicPr>
            <a:picLocks noChangeAspect="1"/>
          </p:cNvPicPr>
          <p:nvPr/>
        </p:nvPicPr>
        <p:blipFill rotWithShape="1"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1" t="28578" r="21274" b="40327"/>
          <a:stretch/>
        </p:blipFill>
        <p:spPr>
          <a:xfrm>
            <a:off x="-25653" y="-15240"/>
            <a:ext cx="3816649" cy="3398520"/>
          </a:xfrm>
          <a:prstGeom prst="rect">
            <a:avLst/>
          </a:prstGeom>
        </p:spPr>
      </p:pic>
      <p:grpSp>
        <p:nvGrpSpPr>
          <p:cNvPr id="9219" name="Group 9218"/>
          <p:cNvGrpSpPr/>
          <p:nvPr/>
        </p:nvGrpSpPr>
        <p:grpSpPr>
          <a:xfrm>
            <a:off x="29242762" y="30495234"/>
            <a:ext cx="6992590" cy="2286000"/>
            <a:chOff x="29242762" y="30378868"/>
            <a:chExt cx="6992590" cy="2286000"/>
          </a:xfrm>
        </p:grpSpPr>
        <p:grpSp>
          <p:nvGrpSpPr>
            <p:cNvPr id="286" name="Group 285"/>
            <p:cNvGrpSpPr/>
            <p:nvPr/>
          </p:nvGrpSpPr>
          <p:grpSpPr>
            <a:xfrm>
              <a:off x="29242762" y="30378868"/>
              <a:ext cx="6992590" cy="2286000"/>
              <a:chOff x="15986588" y="3110960"/>
              <a:chExt cx="12946235" cy="5650992"/>
            </a:xfrm>
            <a:solidFill>
              <a:schemeClr val="bg1"/>
            </a:solidFill>
          </p:grpSpPr>
          <p:sp>
            <p:nvSpPr>
              <p:cNvPr id="288" name="Snip Diagonal Corner Rectangle 287"/>
              <p:cNvSpPr/>
              <p:nvPr/>
            </p:nvSpPr>
            <p:spPr>
              <a:xfrm>
                <a:off x="15986588" y="3110960"/>
                <a:ext cx="12946235" cy="5650992"/>
              </a:xfrm>
              <a:prstGeom prst="snip2DiagRect">
                <a:avLst>
                  <a:gd name="adj1" fmla="val 0"/>
                  <a:gd name="adj2" fmla="val 11711"/>
                </a:avLst>
              </a:prstGeom>
              <a:solidFill>
                <a:srgbClr val="C00000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16103338" y="3232371"/>
                <a:ext cx="12712736" cy="5404104"/>
              </a:xfrm>
              <a:prstGeom prst="rect">
                <a:avLst/>
              </a:prstGeom>
              <a:grpFill/>
              <a:ln w="25400">
                <a:solidFill>
                  <a:schemeClr val="tx1"/>
                </a:solidFill>
              </a:ln>
              <a:scene3d>
                <a:camera prst="orthographicFront"/>
                <a:lightRig rig="threePt" dir="t"/>
              </a:scene3d>
              <a:sp3d>
                <a:bevelT w="165100" prst="coolSlant"/>
              </a:sp3d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Ins="182880" rtlCol="0" anchor="ctr">
                <a:noAutofit/>
              </a:bodyPr>
              <a:lstStyle/>
              <a:p>
                <a:pPr marL="625475" indent="-503238" algn="ctr">
                  <a:spcAft>
                    <a:spcPts val="1200"/>
                  </a:spcAft>
                </a:pPr>
                <a:endParaRPr lang="en-US" sz="1600" dirty="0"/>
              </a:p>
            </p:txBody>
          </p:sp>
        </p:grpSp>
        <p:pic>
          <p:nvPicPr>
            <p:cNvPr id="9216" name="Picture 9215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374711" y="30558924"/>
              <a:ext cx="1904762" cy="1904762"/>
            </a:xfrm>
            <a:prstGeom prst="rect">
              <a:avLst/>
            </a:prstGeom>
          </p:spPr>
        </p:pic>
        <p:sp>
          <p:nvSpPr>
            <p:cNvPr id="290" name="TextBox 289"/>
            <p:cNvSpPr txBox="1"/>
            <p:nvPr/>
          </p:nvSpPr>
          <p:spPr>
            <a:xfrm>
              <a:off x="31257448" y="30428735"/>
              <a:ext cx="4847504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Time-Lapse Video: </a:t>
              </a:r>
              <a:b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</a:br>
              <a:r>
                <a:rPr lang="en-US" sz="3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Bacterial Wilt of Tomato</a:t>
              </a:r>
            </a:p>
            <a:p>
              <a:pPr>
                <a:lnSpc>
                  <a:spcPct val="90000"/>
                </a:lnSpc>
                <a:spcAft>
                  <a:spcPts val="12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Filmed by Jon Jacobs</a:t>
              </a:r>
            </a:p>
            <a:p>
              <a:pPr>
                <a:lnSpc>
                  <a:spcPct val="90000"/>
                </a:lnSpc>
                <a:buClr>
                  <a:schemeClr val="accent5">
                    <a:lumMod val="75000"/>
                  </a:schemeClr>
                </a:buClr>
              </a:pP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To watch the video, scan the QR code with </a:t>
              </a:r>
              <a:b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</a:b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a smartphone QR reader application,</a:t>
              </a:r>
              <a:b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</a:br>
              <a:r>
                <a:rPr 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or go to www.vimeo.com/74855449</a:t>
              </a:r>
              <a:endPara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</a:endParaRPr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30108397" y="5918445"/>
            <a:ext cx="10689991" cy="2932291"/>
            <a:chOff x="29011115" y="4866883"/>
            <a:chExt cx="10689991" cy="2932291"/>
          </a:xfrm>
        </p:grpSpPr>
        <p:pic>
          <p:nvPicPr>
            <p:cNvPr id="156" name="Picture 155"/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77" t="53503" r="77789" b="6015"/>
            <a:stretch/>
          </p:blipFill>
          <p:spPr>
            <a:xfrm>
              <a:off x="29337612" y="5538674"/>
              <a:ext cx="1394358" cy="2240088"/>
            </a:xfrm>
            <a:prstGeom prst="rect">
              <a:avLst/>
            </a:prstGeom>
          </p:spPr>
        </p:pic>
        <p:pic>
          <p:nvPicPr>
            <p:cNvPr id="204" name="Picture 203"/>
            <p:cNvPicPr>
              <a:picLocks noChangeAspect="1"/>
            </p:cNvPicPr>
            <p:nvPr/>
          </p:nvPicPr>
          <p:blipFill rotWithShape="1"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64" t="53503" r="18697" b="6015"/>
            <a:stretch/>
          </p:blipFill>
          <p:spPr>
            <a:xfrm>
              <a:off x="35935491" y="5538674"/>
              <a:ext cx="1387250" cy="2240088"/>
            </a:xfrm>
            <a:prstGeom prst="rect">
              <a:avLst/>
            </a:prstGeom>
          </p:spPr>
        </p:pic>
        <p:grpSp>
          <p:nvGrpSpPr>
            <p:cNvPr id="12" name="Group 11"/>
            <p:cNvGrpSpPr/>
            <p:nvPr/>
          </p:nvGrpSpPr>
          <p:grpSpPr>
            <a:xfrm>
              <a:off x="33181399" y="5538674"/>
              <a:ext cx="1464127" cy="2240088"/>
              <a:chOff x="33995564" y="4954880"/>
              <a:chExt cx="2042740" cy="3125354"/>
            </a:xfrm>
          </p:grpSpPr>
          <p:pic>
            <p:nvPicPr>
              <p:cNvPr id="203" name="Picture 202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0506" t="53503" r="39722" b="6015"/>
              <a:stretch/>
            </p:blipFill>
            <p:spPr>
              <a:xfrm>
                <a:off x="33996144" y="4954880"/>
                <a:ext cx="2042160" cy="3125354"/>
              </a:xfrm>
              <a:prstGeom prst="rect">
                <a:avLst/>
              </a:prstGeom>
            </p:spPr>
          </p:pic>
          <p:sp>
            <p:nvSpPr>
              <p:cNvPr id="209" name="Rectangle 208"/>
              <p:cNvSpPr/>
              <p:nvPr/>
            </p:nvSpPr>
            <p:spPr>
              <a:xfrm>
                <a:off x="33995564" y="5025725"/>
                <a:ext cx="45719" cy="23689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1288119" y="5538675"/>
              <a:ext cx="1343556" cy="2260499"/>
              <a:chOff x="31725467" y="4954880"/>
              <a:chExt cx="1874520" cy="3153831"/>
            </a:xfrm>
          </p:grpSpPr>
          <p:pic>
            <p:nvPicPr>
              <p:cNvPr id="202" name="Picture 201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8" t="53503" r="59493" b="6015"/>
              <a:stretch/>
            </p:blipFill>
            <p:spPr>
              <a:xfrm>
                <a:off x="31725467" y="4954880"/>
                <a:ext cx="1874520" cy="3125354"/>
              </a:xfrm>
              <a:prstGeom prst="rect">
                <a:avLst/>
              </a:prstGeom>
            </p:spPr>
          </p:pic>
          <p:sp>
            <p:nvSpPr>
              <p:cNvPr id="3" name="Rectangle 2"/>
              <p:cNvSpPr/>
              <p:nvPr/>
            </p:nvSpPr>
            <p:spPr>
              <a:xfrm>
                <a:off x="31818805" y="7203719"/>
                <a:ext cx="1781182" cy="5064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93" name="Picture 192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8" t="82671" r="65774" b="6015"/>
              <a:stretch/>
            </p:blipFill>
            <p:spPr>
              <a:xfrm>
                <a:off x="31998389" y="7235177"/>
                <a:ext cx="1225728" cy="873534"/>
              </a:xfrm>
              <a:prstGeom prst="rect">
                <a:avLst/>
              </a:prstGeom>
            </p:spPr>
          </p:pic>
        </p:grpSp>
        <p:grpSp>
          <p:nvGrpSpPr>
            <p:cNvPr id="13" name="Group 12"/>
            <p:cNvGrpSpPr/>
            <p:nvPr/>
          </p:nvGrpSpPr>
          <p:grpSpPr>
            <a:xfrm>
              <a:off x="37779716" y="5538675"/>
              <a:ext cx="1409095" cy="2254601"/>
              <a:chOff x="39361039" y="4954880"/>
              <a:chExt cx="1965960" cy="3145603"/>
            </a:xfrm>
          </p:grpSpPr>
          <p:pic>
            <p:nvPicPr>
              <p:cNvPr id="205" name="Picture 204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451" t="53503" r="-485" b="6015"/>
              <a:stretch/>
            </p:blipFill>
            <p:spPr>
              <a:xfrm>
                <a:off x="39361039" y="4954880"/>
                <a:ext cx="1965960" cy="3125354"/>
              </a:xfrm>
              <a:prstGeom prst="rect">
                <a:avLst/>
              </a:prstGeom>
            </p:spPr>
          </p:pic>
          <p:sp>
            <p:nvSpPr>
              <p:cNvPr id="194" name="Rectangle 193"/>
              <p:cNvSpPr/>
              <p:nvPr/>
            </p:nvSpPr>
            <p:spPr>
              <a:xfrm>
                <a:off x="39466783" y="7195491"/>
                <a:ext cx="1781182" cy="5064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195" name="Picture 194"/>
              <p:cNvPicPr>
                <a:picLocks noChangeAspect="1"/>
              </p:cNvPicPr>
              <p:nvPr/>
            </p:nvPicPr>
            <p:blipFill rotWithShape="1"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358" t="82671" r="65774" b="6015"/>
              <a:stretch/>
            </p:blipFill>
            <p:spPr>
              <a:xfrm>
                <a:off x="39646367" y="7226949"/>
                <a:ext cx="1225728" cy="873534"/>
              </a:xfrm>
              <a:prstGeom prst="rect">
                <a:avLst/>
              </a:prstGeom>
            </p:spPr>
          </p:pic>
        </p:grpSp>
        <p:sp>
          <p:nvSpPr>
            <p:cNvPr id="206" name="TextBox 205"/>
            <p:cNvSpPr txBox="1"/>
            <p:nvPr/>
          </p:nvSpPr>
          <p:spPr>
            <a:xfrm>
              <a:off x="35538988" y="4866883"/>
              <a:ext cx="416211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latin typeface="Myriad Pro" panose="020B0503030403020204" pitchFamily="34" charset="0"/>
                </a:rPr>
                <a:t>CPG + 1 mM putrescine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cxnSp>
          <p:nvCxnSpPr>
            <p:cNvPr id="208" name="Straight Connector 207"/>
            <p:cNvCxnSpPr/>
            <p:nvPr/>
          </p:nvCxnSpPr>
          <p:spPr>
            <a:xfrm>
              <a:off x="29369325" y="5456113"/>
              <a:ext cx="5212080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35950730" y="5456113"/>
              <a:ext cx="3182112" cy="0"/>
            </a:xfrm>
            <a:prstGeom prst="line">
              <a:avLst/>
            </a:prstGeom>
            <a:ln w="539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5" name="TextBox 254"/>
            <p:cNvSpPr txBox="1"/>
            <p:nvPr/>
          </p:nvSpPr>
          <p:spPr>
            <a:xfrm>
              <a:off x="29834446" y="4866883"/>
              <a:ext cx="471634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latin typeface="Myriad Pro" panose="020B0503030403020204" pitchFamily="34" charset="0"/>
                </a:rPr>
                <a:t>CPG (low in putrescine)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9011115" y="7097515"/>
              <a:ext cx="9810763" cy="5772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29087576" y="7117732"/>
              <a:ext cx="18909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latin typeface="Myriad Pro" panose="020B0503030403020204" pitchFamily="34" charset="0"/>
                </a:rPr>
                <a:t>WT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35648773" y="7117732"/>
              <a:ext cx="18909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latin typeface="Myriad Pro" panose="020B0503030403020204" pitchFamily="34" charset="0"/>
                </a:rPr>
                <a:t>WT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sp>
          <p:nvSpPr>
            <p:cNvPr id="257" name="TextBox 256"/>
            <p:cNvSpPr txBox="1"/>
            <p:nvPr/>
          </p:nvSpPr>
          <p:spPr>
            <a:xfrm>
              <a:off x="37516434" y="7117732"/>
              <a:ext cx="18909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l-GR" sz="3000" dirty="0">
                  <a:latin typeface="Myriad Pro" panose="020B0503030403020204" pitchFamily="34" charset="0"/>
                </a:rPr>
                <a:t>Δ</a:t>
              </a:r>
              <a:r>
                <a:rPr lang="en-US" sz="3000" i="1" dirty="0" err="1">
                  <a:latin typeface="Myriad Pro" panose="020B0503030403020204" pitchFamily="34" charset="0"/>
                </a:rPr>
                <a:t>speC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sp>
          <p:nvSpPr>
            <p:cNvPr id="258" name="TextBox 257"/>
            <p:cNvSpPr txBox="1"/>
            <p:nvPr/>
          </p:nvSpPr>
          <p:spPr>
            <a:xfrm>
              <a:off x="30956673" y="7117732"/>
              <a:ext cx="189095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l-GR" sz="3000" dirty="0">
                  <a:latin typeface="Myriad Pro" panose="020B0503030403020204" pitchFamily="34" charset="0"/>
                </a:rPr>
                <a:t>Δ</a:t>
              </a:r>
              <a:r>
                <a:rPr lang="en-US" sz="3000" i="1" dirty="0" err="1">
                  <a:latin typeface="Myriad Pro" panose="020B0503030403020204" pitchFamily="34" charset="0"/>
                </a:rPr>
                <a:t>speC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  <p:sp>
          <p:nvSpPr>
            <p:cNvPr id="259" name="TextBox 258"/>
            <p:cNvSpPr txBox="1"/>
            <p:nvPr/>
          </p:nvSpPr>
          <p:spPr>
            <a:xfrm>
              <a:off x="32659206" y="7117732"/>
              <a:ext cx="252556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3000" dirty="0">
                  <a:latin typeface="Myriad Pro" panose="020B0503030403020204" pitchFamily="34" charset="0"/>
                </a:rPr>
                <a:t>Complement</a:t>
              </a:r>
              <a:endParaRPr lang="en-US" sz="3000" dirty="0">
                <a:latin typeface="Myriad Pro" panose="020B0503030403020204" pitchFamily="34" charset="0"/>
              </a:endParaRPr>
            </a:p>
          </p:txBody>
        </p:sp>
      </p:grpSp>
      <p:grpSp>
        <p:nvGrpSpPr>
          <p:cNvPr id="9234" name="Group 9233"/>
          <p:cNvGrpSpPr/>
          <p:nvPr/>
        </p:nvGrpSpPr>
        <p:grpSpPr>
          <a:xfrm>
            <a:off x="28870788" y="9684445"/>
            <a:ext cx="13125510" cy="892552"/>
            <a:chOff x="28870788" y="9501565"/>
            <a:chExt cx="13125510" cy="892552"/>
          </a:xfrm>
        </p:grpSpPr>
        <p:sp>
          <p:nvSpPr>
            <p:cNvPr id="166" name="TextBox 165"/>
            <p:cNvSpPr txBox="1"/>
            <p:nvPr/>
          </p:nvSpPr>
          <p:spPr>
            <a:xfrm>
              <a:off x="28870788" y="9501565"/>
              <a:ext cx="13125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latin typeface="Myriad Pro" panose="020B0503030403020204" pitchFamily="34" charset="0"/>
                </a:rPr>
                <a:t> p</a:t>
              </a:r>
              <a:r>
                <a:rPr lang="en-US" sz="5200" dirty="0">
                  <a:latin typeface="Myriad Pro" panose="020B0503030403020204" pitchFamily="34" charset="0"/>
                </a:rPr>
                <a:t>utrescine </a:t>
              </a:r>
              <a:r>
                <a:rPr lang="en-US" sz="5200" dirty="0" err="1">
                  <a:latin typeface="Myriad Pro" panose="020B0503030403020204" pitchFamily="34" charset="0"/>
                </a:rPr>
                <a:t>auxotrophy</a:t>
              </a:r>
              <a:r>
                <a:rPr lang="en-US" sz="5200" dirty="0">
                  <a:latin typeface="Myriad Pro" panose="020B0503030403020204" pitchFamily="34" charset="0"/>
                </a:rPr>
                <a:t> abolishes</a:t>
              </a:r>
              <a:r>
                <a:rPr lang="en-US" sz="5200" i="1" dirty="0"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latin typeface="Myriad Pro" panose="020B0503030403020204" pitchFamily="34" charset="0"/>
                </a:rPr>
                <a:t>virulence</a:t>
              </a:r>
              <a:endParaRPr lang="en-US" sz="5200" i="1" dirty="0">
                <a:latin typeface="Myriad Pro" panose="020B0503030403020204" pitchFamily="34" charset="0"/>
              </a:endParaRP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28870788" y="9501565"/>
              <a:ext cx="13125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p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utrescine </a:t>
              </a:r>
              <a:r>
                <a:rPr lang="en-US" sz="52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auxotrophy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abolishes</a:t>
              </a:r>
              <a:r>
                <a:rPr lang="en-US" sz="520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virulence</a:t>
              </a:r>
              <a:endParaRPr lang="en-US" sz="5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endParaRPr>
            </a:p>
          </p:txBody>
        </p:sp>
      </p:grpSp>
      <p:grpSp>
        <p:nvGrpSpPr>
          <p:cNvPr id="9233" name="Group 9232"/>
          <p:cNvGrpSpPr/>
          <p:nvPr/>
        </p:nvGrpSpPr>
        <p:grpSpPr>
          <a:xfrm>
            <a:off x="28870788" y="19875402"/>
            <a:ext cx="12907560" cy="1532727"/>
            <a:chOff x="28870788" y="19875400"/>
            <a:chExt cx="12907560" cy="1532727"/>
          </a:xfrm>
        </p:grpSpPr>
        <p:sp>
          <p:nvSpPr>
            <p:cNvPr id="164" name="TextBox 163"/>
            <p:cNvSpPr txBox="1"/>
            <p:nvPr/>
          </p:nvSpPr>
          <p:spPr>
            <a:xfrm>
              <a:off x="28870788" y="19875400"/>
              <a:ext cx="1290756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dirty="0">
                  <a:latin typeface="Myriad Pro" panose="020B0503030403020204" pitchFamily="34" charset="0"/>
                </a:rPr>
                <a:t>WT </a:t>
              </a:r>
              <a:r>
                <a:rPr lang="en-US" sz="5200" i="1" dirty="0" err="1"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latin typeface="Myriad Pro" panose="020B0503030403020204" pitchFamily="34" charset="0"/>
                </a:rPr>
                <a:t>exports enough putrescine to partially rescue </a:t>
              </a:r>
              <a:r>
                <a:rPr lang="el-GR" sz="5200" dirty="0">
                  <a:latin typeface="Myriad Pro" panose="020B0503030403020204" pitchFamily="34" charset="0"/>
                </a:rPr>
                <a:t>Δ</a:t>
              </a:r>
              <a:r>
                <a:rPr lang="en-US" sz="5200" i="1" dirty="0" err="1">
                  <a:latin typeface="Myriad Pro" panose="020B0503030403020204" pitchFamily="34" charset="0"/>
                </a:rPr>
                <a:t>speC</a:t>
              </a:r>
              <a:r>
                <a:rPr lang="en-US" sz="5200" dirty="0">
                  <a:latin typeface="Myriad Pro" panose="020B0503030403020204" pitchFamily="34" charset="0"/>
                </a:rPr>
                <a:t> growth defect</a:t>
              </a:r>
              <a:endParaRPr lang="en-US" sz="5200" dirty="0">
                <a:latin typeface="Myriad Pro" panose="020B0503030403020204" pitchFamily="34" charset="0"/>
              </a:endParaRPr>
            </a:p>
          </p:txBody>
        </p:sp>
        <p:sp>
          <p:nvSpPr>
            <p:cNvPr id="292" name="TextBox 291"/>
            <p:cNvSpPr txBox="1"/>
            <p:nvPr/>
          </p:nvSpPr>
          <p:spPr>
            <a:xfrm>
              <a:off x="28870788" y="19875400"/>
              <a:ext cx="12907560" cy="1532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WT </a:t>
              </a: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exports enough putrescine to partially rescue </a:t>
              </a:r>
              <a:r>
                <a:rPr lang="el-GR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Δ</a:t>
              </a: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speC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growth defect</a:t>
              </a:r>
              <a:endParaRPr lang="en-US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endParaRPr>
            </a:p>
          </p:txBody>
        </p:sp>
      </p:grpSp>
      <p:grpSp>
        <p:nvGrpSpPr>
          <p:cNvPr id="9236" name="Group 9235"/>
          <p:cNvGrpSpPr/>
          <p:nvPr/>
        </p:nvGrpSpPr>
        <p:grpSpPr>
          <a:xfrm>
            <a:off x="4301335" y="4556392"/>
            <a:ext cx="3598107" cy="769441"/>
            <a:chOff x="4301333" y="4556390"/>
            <a:chExt cx="3598107" cy="769441"/>
          </a:xfrm>
        </p:grpSpPr>
        <p:sp>
          <p:nvSpPr>
            <p:cNvPr id="16" name="TextBox 15"/>
            <p:cNvSpPr txBox="1"/>
            <p:nvPr/>
          </p:nvSpPr>
          <p:spPr>
            <a:xfrm>
              <a:off x="4301333" y="4556390"/>
              <a:ext cx="35981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37160" rtlCol="0">
              <a:noAutofit/>
            </a:bodyPr>
            <a:lstStyle/>
            <a:p>
              <a:r>
                <a:rPr lang="en-US" sz="5200" dirty="0">
                  <a:latin typeface="Myriad Pro" panose="020B0503030403020204" pitchFamily="34" charset="0"/>
                </a:rPr>
                <a:t>Background</a:t>
              </a:r>
              <a:r>
                <a:rPr lang="en-US" sz="5200" dirty="0">
                  <a:latin typeface="Myriad Pro" panose="020B0503030403020204" pitchFamily="34" charset="0"/>
                </a:rPr>
                <a:t>: Bacterial wilt disease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4301333" y="4556390"/>
              <a:ext cx="3598107" cy="769441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137160" rtlCol="0">
              <a:noAutofit/>
            </a:bodyPr>
            <a:lstStyle/>
            <a:p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Background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: Bacterial wilt disease</a:t>
              </a:r>
            </a:p>
          </p:txBody>
        </p:sp>
      </p:grpSp>
      <p:grpSp>
        <p:nvGrpSpPr>
          <p:cNvPr id="9237" name="Group 9236"/>
          <p:cNvGrpSpPr/>
          <p:nvPr/>
        </p:nvGrpSpPr>
        <p:grpSpPr>
          <a:xfrm>
            <a:off x="4301335" y="17468541"/>
            <a:ext cx="11278351" cy="1338828"/>
            <a:chOff x="4301333" y="17468541"/>
            <a:chExt cx="11278351" cy="1338828"/>
          </a:xfrm>
        </p:grpSpPr>
        <p:sp>
          <p:nvSpPr>
            <p:cNvPr id="40" name="TextBox 39"/>
            <p:cNvSpPr txBox="1"/>
            <p:nvPr/>
          </p:nvSpPr>
          <p:spPr>
            <a:xfrm>
              <a:off x="4301333" y="17468541"/>
              <a:ext cx="11278351" cy="13388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infections enrich 34 compounds  </a:t>
              </a:r>
            </a:p>
            <a:p>
              <a:pPr>
                <a:spcAft>
                  <a:spcPts val="6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2400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     (P&lt;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0.05 </a:t>
              </a:r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yriad Pro" panose="020B0503030403020204" pitchFamily="34" charset="0"/>
                </a:rPr>
                <a:t>by t-test; Fold Change&gt;1.5)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4301333" y="17468541"/>
              <a:ext cx="11278351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Rs</a:t>
              </a:r>
              <a:r>
                <a:rPr lang="en-US" sz="5200" i="1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infections enrich 34 compounds  </a:t>
              </a:r>
            </a:p>
          </p:txBody>
        </p:sp>
      </p:grpSp>
      <p:sp>
        <p:nvSpPr>
          <p:cNvPr id="295" name="TextBox 294"/>
          <p:cNvSpPr txBox="1"/>
          <p:nvPr/>
        </p:nvSpPr>
        <p:spPr>
          <a:xfrm>
            <a:off x="4301335" y="10538817"/>
            <a:ext cx="3598107" cy="769441"/>
          </a:xfrm>
          <a:prstGeom prst="rect">
            <a:avLst/>
          </a:prstGeom>
          <a:noFill/>
          <a:ln>
            <a:noFill/>
          </a:ln>
        </p:spPr>
        <p:txBody>
          <a:bodyPr wrap="none" lIns="137160" rtlCol="0">
            <a:noAutofit/>
          </a:bodyPr>
          <a:lstStyle/>
          <a:p>
            <a:r>
              <a:rPr lang="en-US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Tomato xylem sap metabolomics </a:t>
            </a:r>
            <a:endParaRPr lang="en-US" sz="5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" panose="020B0503030403020204" pitchFamily="34" charset="0"/>
            </a:endParaRPr>
          </a:p>
        </p:txBody>
      </p:sp>
      <p:sp>
        <p:nvSpPr>
          <p:cNvPr id="296" name="TextBox 295"/>
          <p:cNvSpPr txBox="1"/>
          <p:nvPr/>
        </p:nvSpPr>
        <p:spPr>
          <a:xfrm>
            <a:off x="16172805" y="10043483"/>
            <a:ext cx="11201400" cy="769441"/>
          </a:xfrm>
          <a:prstGeom prst="rect">
            <a:avLst/>
          </a:prstGeom>
          <a:noFill/>
          <a:ln>
            <a:noFill/>
          </a:ln>
        </p:spPr>
        <p:txBody>
          <a:bodyPr wrap="none" lIns="0" rIns="0" rtlCol="0">
            <a:noAutofit/>
          </a:bodyPr>
          <a:lstStyle/>
          <a:p>
            <a:r>
              <a:rPr lang="en-US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Putrescine accelerates </a:t>
            </a:r>
            <a:r>
              <a:rPr lang="en-US" sz="5200" i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Rs</a:t>
            </a:r>
            <a:r>
              <a:rPr lang="en-US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 symptoms</a:t>
            </a:r>
            <a:endParaRPr lang="en-US" sz="5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" panose="020B0503030403020204" pitchFamily="34" charset="0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16172805" y="25205370"/>
            <a:ext cx="11201400" cy="1692771"/>
          </a:xfrm>
          <a:prstGeom prst="rect">
            <a:avLst/>
          </a:prstGeom>
          <a:noFill/>
        </p:spPr>
        <p:txBody>
          <a:bodyPr wrap="square" lIns="0" rIns="0" rtlCol="0">
            <a:noAutofit/>
          </a:bodyPr>
          <a:lstStyle/>
          <a:p>
            <a:pPr>
              <a:spcAft>
                <a:spcPts val="1800"/>
              </a:spcAft>
              <a:buClr>
                <a:schemeClr val="accent5">
                  <a:lumMod val="75000"/>
                </a:schemeClr>
              </a:buClr>
            </a:pPr>
            <a:r>
              <a:rPr lang="en-US" sz="5200" i="1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Rs</a:t>
            </a:r>
            <a:r>
              <a:rPr lang="en-US" sz="5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 infection induces expression of tomato putrescine synthesis genes</a:t>
            </a:r>
            <a:endParaRPr lang="en-US" sz="5200" i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" panose="020B0503030403020204" pitchFamily="34" charset="0"/>
            </a:endParaRPr>
          </a:p>
        </p:txBody>
      </p:sp>
      <p:grpSp>
        <p:nvGrpSpPr>
          <p:cNvPr id="9235" name="Group 9234"/>
          <p:cNvGrpSpPr/>
          <p:nvPr/>
        </p:nvGrpSpPr>
        <p:grpSpPr>
          <a:xfrm>
            <a:off x="16172805" y="17475286"/>
            <a:ext cx="11718216" cy="1692771"/>
            <a:chOff x="16172805" y="17475284"/>
            <a:chExt cx="11718216" cy="1692771"/>
          </a:xfrm>
        </p:grpSpPr>
        <p:sp>
          <p:nvSpPr>
            <p:cNvPr id="178" name="TextBox 177"/>
            <p:cNvSpPr txBox="1"/>
            <p:nvPr/>
          </p:nvSpPr>
          <p:spPr>
            <a:xfrm>
              <a:off x="16172805" y="17475284"/>
              <a:ext cx="11718216" cy="1692771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dirty="0">
                  <a:latin typeface="Myriad Pro" panose="020B0503030403020204" pitchFamily="34" charset="0"/>
                </a:rPr>
                <a:t>Putrescine could come from either </a:t>
              </a:r>
              <a:br>
                <a:rPr lang="en-US" sz="5200" dirty="0">
                  <a:latin typeface="Myriad Pro" panose="020B0503030403020204" pitchFamily="34" charset="0"/>
                </a:rPr>
              </a:br>
              <a:r>
                <a:rPr lang="en-US" sz="5200" dirty="0">
                  <a:latin typeface="Myriad Pro" panose="020B0503030403020204" pitchFamily="34" charset="0"/>
                </a:rPr>
                <a:t>tomato or </a:t>
              </a:r>
              <a:r>
                <a:rPr lang="en-US" sz="5200" i="1" dirty="0" err="1">
                  <a:latin typeface="Myriad Pro" panose="020B0503030403020204" pitchFamily="34" charset="0"/>
                </a:rPr>
                <a:t>Rs</a:t>
              </a:r>
              <a:endParaRPr lang="en-US" sz="5200" i="1" dirty="0">
                <a:latin typeface="Myriad Pro" panose="020B0503030403020204" pitchFamily="34" charset="0"/>
              </a:endParaRPr>
            </a:p>
          </p:txBody>
        </p:sp>
        <p:sp>
          <p:nvSpPr>
            <p:cNvPr id="298" name="TextBox 297"/>
            <p:cNvSpPr txBox="1"/>
            <p:nvPr/>
          </p:nvSpPr>
          <p:spPr>
            <a:xfrm>
              <a:off x="16172805" y="17475284"/>
              <a:ext cx="11718216" cy="1692771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>
                <a:lnSpc>
                  <a:spcPct val="90000"/>
                </a:lnSpc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Putrescine could come from either </a:t>
              </a:r>
              <a:b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</a:b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tomato or </a:t>
              </a: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Rs</a:t>
              </a:r>
              <a:endParaRPr lang="en-US" sz="5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endParaRPr>
            </a:p>
          </p:txBody>
        </p:sp>
      </p:grpSp>
      <p:grpSp>
        <p:nvGrpSpPr>
          <p:cNvPr id="9238" name="Group 9237"/>
          <p:cNvGrpSpPr/>
          <p:nvPr/>
        </p:nvGrpSpPr>
        <p:grpSpPr>
          <a:xfrm>
            <a:off x="14825576" y="3830433"/>
            <a:ext cx="14145768" cy="5650992"/>
            <a:chOff x="14825576" y="3830433"/>
            <a:chExt cx="14145768" cy="5650992"/>
          </a:xfrm>
        </p:grpSpPr>
        <p:sp>
          <p:nvSpPr>
            <p:cNvPr id="252" name="Snip Diagonal Corner Rectangle 251"/>
            <p:cNvSpPr/>
            <p:nvPr/>
          </p:nvSpPr>
          <p:spPr>
            <a:xfrm>
              <a:off x="14825576" y="3830433"/>
              <a:ext cx="14145768" cy="5650992"/>
            </a:xfrm>
            <a:prstGeom prst="snip2DiagRect">
              <a:avLst>
                <a:gd name="adj1" fmla="val 0"/>
                <a:gd name="adj2" fmla="val 11711"/>
              </a:avLst>
            </a:prstGeom>
            <a:gradFill flip="none" rotWithShape="1">
              <a:gsLst>
                <a:gs pos="0">
                  <a:srgbClr val="FFB9DC"/>
                </a:gs>
                <a:gs pos="63000">
                  <a:srgbClr val="96DB8B"/>
                </a:gs>
                <a:gs pos="92000">
                  <a:srgbClr val="A6ADDE"/>
                </a:gs>
                <a:gs pos="100000">
                  <a:srgbClr val="AE21E3"/>
                </a:gs>
                <a:gs pos="77000">
                  <a:srgbClr val="93D4D8"/>
                </a:gs>
                <a:gs pos="12000">
                  <a:srgbClr val="FF3D32"/>
                </a:gs>
                <a:gs pos="27000">
                  <a:srgbClr val="FF8926"/>
                </a:gs>
                <a:gs pos="45000">
                  <a:srgbClr val="FFD674"/>
                </a:gs>
              </a:gsLst>
              <a:path path="circle">
                <a:fillToRect r="100000" b="100000"/>
              </a:path>
              <a:tileRect l="-100000" t="-100000"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3" name="TextBox 252"/>
            <p:cNvSpPr txBox="1"/>
            <p:nvPr/>
          </p:nvSpPr>
          <p:spPr>
            <a:xfrm>
              <a:off x="14953143" y="3951844"/>
              <a:ext cx="13890634" cy="54041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Ins="182880" rtlCol="0" anchor="ctr">
              <a:noAutofit/>
            </a:bodyPr>
            <a:lstStyle/>
            <a:p>
              <a:pPr marL="625475" indent="-503238" algn="ctr">
                <a:spcAft>
                  <a:spcPts val="1200"/>
                </a:spcAft>
              </a:pPr>
              <a:r>
                <a:rPr lang="en-US" sz="5600" dirty="0"/>
                <a:t>Take Home Points</a:t>
              </a:r>
            </a:p>
            <a:p>
              <a:pPr marL="625475" indent="-503238">
                <a:spcAft>
                  <a:spcPts val="2400"/>
                </a:spcAft>
                <a:buFont typeface="+mj-lt"/>
                <a:buAutoNum type="arabicPeriod"/>
              </a:pPr>
              <a:r>
                <a:rPr lang="en-US" sz="3800" i="1" dirty="0" err="1"/>
                <a:t>Rs</a:t>
              </a:r>
              <a:r>
                <a:rPr lang="en-US" sz="3800" dirty="0"/>
                <a:t> infection enriches putrescine</a:t>
              </a:r>
              <a:r>
                <a:rPr lang="en-US" sz="3800" i="1" dirty="0"/>
                <a:t> , </a:t>
              </a:r>
              <a:r>
                <a:rPr lang="en-US" sz="3800" dirty="0"/>
                <a:t>carbon sources, and nitrogen sources in tomato xylem sap </a:t>
              </a:r>
              <a:endParaRPr lang="en-US" sz="3800" i="1" dirty="0"/>
            </a:p>
            <a:p>
              <a:pPr marL="625475" indent="-503238">
                <a:spcAft>
                  <a:spcPts val="2400"/>
                </a:spcAft>
                <a:buFont typeface="+mj-lt"/>
                <a:buAutoNum type="arabicPeriod"/>
              </a:pPr>
              <a:r>
                <a:rPr lang="en-US" sz="3800" dirty="0"/>
                <a:t>Putrescine treatment accelerates </a:t>
              </a:r>
              <a:r>
                <a:rPr lang="en-US" sz="3800" i="1" dirty="0" err="1"/>
                <a:t>Rs</a:t>
              </a:r>
              <a:r>
                <a:rPr lang="en-US" sz="3800" dirty="0"/>
                <a:t> symptoms</a:t>
              </a:r>
              <a:endParaRPr lang="en-US" sz="3800" i="1" dirty="0"/>
            </a:p>
            <a:p>
              <a:pPr marL="625475" indent="-503238">
                <a:spcAft>
                  <a:spcPts val="4200"/>
                </a:spcAft>
                <a:buFont typeface="+mj-lt"/>
                <a:buAutoNum type="arabicPeriod"/>
                <a:tabLst>
                  <a:tab pos="12128500" algn="l"/>
                </a:tabLst>
              </a:pPr>
              <a:r>
                <a:rPr lang="en-US" sz="3800" dirty="0"/>
                <a:t>Although both tomato and </a:t>
              </a:r>
              <a:r>
                <a:rPr lang="en-US" sz="3800" i="1" dirty="0" err="1"/>
                <a:t>Rs</a:t>
              </a:r>
              <a:r>
                <a:rPr lang="en-US" sz="3800" i="1" dirty="0"/>
                <a:t> </a:t>
              </a:r>
              <a:r>
                <a:rPr lang="en-US" sz="3800" dirty="0"/>
                <a:t>produce putrescine, current data suggest </a:t>
              </a:r>
              <a:r>
                <a:rPr lang="en-US" sz="3800" i="1" dirty="0" err="1"/>
                <a:t>Rs</a:t>
              </a:r>
              <a:r>
                <a:rPr lang="en-US" sz="3800" dirty="0"/>
                <a:t> produces most of the putrescine</a:t>
              </a:r>
              <a:endParaRPr lang="en-US" sz="1600" dirty="0"/>
            </a:p>
          </p:txBody>
        </p:sp>
        <p:sp>
          <p:nvSpPr>
            <p:cNvPr id="299" name="TextBox 298"/>
            <p:cNvSpPr txBox="1"/>
            <p:nvPr/>
          </p:nvSpPr>
          <p:spPr>
            <a:xfrm>
              <a:off x="14953143" y="3951844"/>
              <a:ext cx="13890634" cy="5404104"/>
            </a:xfrm>
            <a:prstGeom prst="rect">
              <a:avLst/>
            </a:prstGeom>
            <a:noFill/>
            <a:ln w="25400"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Ins="182880" rtlCol="0" anchor="ctr">
              <a:noAutofit/>
            </a:bodyPr>
            <a:lstStyle/>
            <a:p>
              <a:pPr marL="625475" indent="-503238" algn="ctr">
                <a:spcAft>
                  <a:spcPts val="1200"/>
                </a:spcAft>
              </a:pPr>
              <a:r>
                <a:rPr lang="en-US" sz="5600" dirty="0">
                  <a:solidFill>
                    <a:schemeClr val="tx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Take Home Points</a:t>
              </a:r>
            </a:p>
            <a:p>
              <a:pPr marL="625475" indent="-503238">
                <a:spcAft>
                  <a:spcPts val="2400"/>
                </a:spcAft>
                <a:buFont typeface="+mj-lt"/>
                <a:buAutoNum type="arabicPeriod"/>
              </a:pPr>
              <a:r>
                <a:rPr lang="en-US" sz="3800" i="1" dirty="0" err="1">
                  <a:solidFill>
                    <a:schemeClr val="tx1"/>
                  </a:solidFill>
                </a:rPr>
                <a:t>Rs</a:t>
              </a:r>
              <a:r>
                <a:rPr lang="en-US" sz="3800" dirty="0">
                  <a:solidFill>
                    <a:schemeClr val="tx1"/>
                  </a:solidFill>
                </a:rPr>
                <a:t> infection enriches putrescine</a:t>
              </a:r>
              <a:r>
                <a:rPr lang="en-US" sz="3800" i="1" dirty="0">
                  <a:solidFill>
                    <a:schemeClr val="tx1"/>
                  </a:solidFill>
                </a:rPr>
                <a:t> , </a:t>
              </a:r>
              <a:r>
                <a:rPr lang="en-US" sz="3800" dirty="0">
                  <a:solidFill>
                    <a:schemeClr val="tx1"/>
                  </a:solidFill>
                </a:rPr>
                <a:t>carbon sources, and nitrogen sources in tomato xylem sap </a:t>
              </a:r>
              <a:endParaRPr lang="en-US" sz="3800" i="1" dirty="0">
                <a:solidFill>
                  <a:schemeClr val="tx1"/>
                </a:solidFill>
              </a:endParaRPr>
            </a:p>
            <a:p>
              <a:pPr marL="625475" indent="-503238">
                <a:spcAft>
                  <a:spcPts val="2400"/>
                </a:spcAft>
                <a:buFont typeface="+mj-lt"/>
                <a:buAutoNum type="arabicPeriod"/>
              </a:pPr>
              <a:r>
                <a:rPr lang="en-US" sz="3800" dirty="0">
                  <a:solidFill>
                    <a:schemeClr val="tx1"/>
                  </a:solidFill>
                </a:rPr>
                <a:t>Putrescine treatment accelerates </a:t>
              </a:r>
              <a:r>
                <a:rPr lang="en-US" sz="3800" i="1" dirty="0" err="1">
                  <a:solidFill>
                    <a:schemeClr val="tx1"/>
                  </a:solidFill>
                </a:rPr>
                <a:t>Rs</a:t>
              </a:r>
              <a:r>
                <a:rPr lang="en-US" sz="3800" dirty="0">
                  <a:solidFill>
                    <a:schemeClr val="tx1"/>
                  </a:solidFill>
                </a:rPr>
                <a:t> symptoms</a:t>
              </a:r>
              <a:endParaRPr lang="en-US" sz="3800" i="1" dirty="0">
                <a:solidFill>
                  <a:schemeClr val="tx1"/>
                </a:solidFill>
              </a:endParaRPr>
            </a:p>
            <a:p>
              <a:pPr marL="625475" indent="-503238">
                <a:spcAft>
                  <a:spcPts val="4200"/>
                </a:spcAft>
                <a:buFont typeface="+mj-lt"/>
                <a:buAutoNum type="arabicPeriod"/>
                <a:tabLst>
                  <a:tab pos="12128500" algn="l"/>
                </a:tabLst>
              </a:pPr>
              <a:r>
                <a:rPr lang="en-US" sz="3800" dirty="0">
                  <a:solidFill>
                    <a:schemeClr val="tx1"/>
                  </a:solidFill>
                </a:rPr>
                <a:t>Although both tomato and </a:t>
              </a:r>
              <a:r>
                <a:rPr lang="en-US" sz="3800" i="1" dirty="0" err="1">
                  <a:solidFill>
                    <a:schemeClr val="tx1"/>
                  </a:solidFill>
                </a:rPr>
                <a:t>Rs</a:t>
              </a:r>
              <a:r>
                <a:rPr lang="en-US" sz="3800" i="1" dirty="0">
                  <a:solidFill>
                    <a:schemeClr val="tx1"/>
                  </a:solidFill>
                </a:rPr>
                <a:t> </a:t>
              </a:r>
              <a:r>
                <a:rPr lang="en-US" sz="3800" dirty="0">
                  <a:solidFill>
                    <a:schemeClr val="tx1"/>
                  </a:solidFill>
                </a:rPr>
                <a:t>produce putrescine, current data suggest </a:t>
              </a:r>
              <a:r>
                <a:rPr lang="en-US" sz="3800" i="1" dirty="0" err="1">
                  <a:solidFill>
                    <a:schemeClr val="tx1"/>
                  </a:solidFill>
                </a:rPr>
                <a:t>Rs</a:t>
              </a:r>
              <a:r>
                <a:rPr lang="en-US" sz="3800" dirty="0">
                  <a:solidFill>
                    <a:schemeClr val="tx1"/>
                  </a:solidFill>
                </a:rPr>
                <a:t> produces most of the putrescine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51" name="TextBox 250"/>
            <p:cNvSpPr txBox="1"/>
            <p:nvPr/>
          </p:nvSpPr>
          <p:spPr>
            <a:xfrm>
              <a:off x="15032956" y="5362803"/>
              <a:ext cx="605837" cy="6771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>
                <a:spcAft>
                  <a:spcPts val="600"/>
                </a:spcAft>
              </a:pPr>
              <a:r>
                <a:rPr lang="en-US" sz="3800" dirty="0"/>
                <a:t>1.</a:t>
              </a:r>
            </a:p>
          </p:txBody>
        </p:sp>
      </p:grpSp>
      <p:grpSp>
        <p:nvGrpSpPr>
          <p:cNvPr id="9231" name="Group 9230"/>
          <p:cNvGrpSpPr/>
          <p:nvPr/>
        </p:nvGrpSpPr>
        <p:grpSpPr>
          <a:xfrm>
            <a:off x="29373708" y="4693550"/>
            <a:ext cx="13125510" cy="892552"/>
            <a:chOff x="29373708" y="4693550"/>
            <a:chExt cx="13125510" cy="892552"/>
          </a:xfrm>
        </p:grpSpPr>
        <p:sp>
          <p:nvSpPr>
            <p:cNvPr id="154" name="TextBox 153"/>
            <p:cNvSpPr txBox="1"/>
            <p:nvPr/>
          </p:nvSpPr>
          <p:spPr>
            <a:xfrm>
              <a:off x="29373708" y="4693550"/>
              <a:ext cx="13125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latin typeface="Myriad Pro" panose="020B0503030403020204" pitchFamily="34" charset="0"/>
                </a:rPr>
                <a:t>Rs</a:t>
              </a:r>
              <a:r>
                <a:rPr lang="en-US" sz="5200" dirty="0">
                  <a:latin typeface="Myriad Pro" panose="020B0503030403020204" pitchFamily="34" charset="0"/>
                </a:rPr>
                <a:t> </a:t>
              </a:r>
              <a:r>
                <a:rPr lang="en-US" sz="5200" dirty="0" err="1">
                  <a:latin typeface="Myriad Pro" panose="020B0503030403020204" pitchFamily="34" charset="0"/>
                </a:rPr>
                <a:t>Δ</a:t>
              </a:r>
              <a:r>
                <a:rPr lang="en-US" sz="5200" i="1" dirty="0" err="1">
                  <a:latin typeface="Myriad Pro" panose="020B0503030403020204" pitchFamily="34" charset="0"/>
                </a:rPr>
                <a:t>speC</a:t>
              </a:r>
              <a:r>
                <a:rPr lang="en-US" sz="5200" dirty="0">
                  <a:latin typeface="Myriad Pro" panose="020B0503030403020204" pitchFamily="34" charset="0"/>
                </a:rPr>
                <a:t> mutant is a putrescine auxotroph</a:t>
              </a:r>
              <a:endParaRPr lang="en-US" sz="5200" i="1" dirty="0">
                <a:latin typeface="Myriad Pro" panose="020B0503030403020204" pitchFamily="34" charset="0"/>
              </a:endParaRPr>
            </a:p>
          </p:txBody>
        </p:sp>
        <p:sp>
          <p:nvSpPr>
            <p:cNvPr id="300" name="TextBox 299"/>
            <p:cNvSpPr txBox="1"/>
            <p:nvPr/>
          </p:nvSpPr>
          <p:spPr>
            <a:xfrm>
              <a:off x="29373708" y="4693550"/>
              <a:ext cx="1312551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1800"/>
                </a:spcAft>
                <a:buClr>
                  <a:schemeClr val="accent5">
                    <a:lumMod val="75000"/>
                  </a:schemeClr>
                </a:buClr>
              </a:pP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Rs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</a:t>
              </a:r>
              <a:r>
                <a:rPr lang="en-US" sz="52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Δ</a:t>
              </a:r>
              <a:r>
                <a:rPr lang="en-US" sz="5200" i="1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speC</a:t>
              </a:r>
              <a:r>
                <a:rPr lang="en-US" sz="5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Myriad Pro" panose="020B0503030403020204" pitchFamily="34" charset="0"/>
                </a:rPr>
                <a:t> mutant is a putrescine auxotroph</a:t>
              </a:r>
              <a:endParaRPr lang="en-US" sz="5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endParaRPr>
            </a:p>
          </p:txBody>
        </p:sp>
      </p:grpSp>
      <p:sp>
        <p:nvSpPr>
          <p:cNvPr id="301" name="TextBox 300"/>
          <p:cNvSpPr txBox="1"/>
          <p:nvPr/>
        </p:nvSpPr>
        <p:spPr>
          <a:xfrm>
            <a:off x="4392773" y="463391"/>
            <a:ext cx="3388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spcAft>
                <a:spcPts val="2400"/>
              </a:spcAft>
            </a:pP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Metabolomics reveals putrescine is involved in </a:t>
            </a:r>
            <a:r>
              <a:rPr lang="en-US" sz="7200" i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Ralstonia solanacearum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-host </a:t>
            </a:r>
            <a:r>
              <a:rPr lang="en-US" sz="7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yriad Pro" panose="020B0503030403020204" pitchFamily="34" charset="0"/>
              </a:rPr>
              <a:t>interactions</a:t>
            </a:r>
            <a:endParaRPr lang="en-US" sz="7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yriad Pro" panose="020B0503030403020204" pitchFamily="34" charset="0"/>
            </a:endParaRPr>
          </a:p>
        </p:txBody>
      </p:sp>
      <p:grpSp>
        <p:nvGrpSpPr>
          <p:cNvPr id="305" name="Group 304"/>
          <p:cNvGrpSpPr/>
          <p:nvPr/>
        </p:nvGrpSpPr>
        <p:grpSpPr>
          <a:xfrm>
            <a:off x="15523791" y="9813681"/>
            <a:ext cx="12749618" cy="22860000"/>
            <a:chOff x="15523790" y="9813681"/>
            <a:chExt cx="12749619" cy="22860000"/>
          </a:xfrm>
        </p:grpSpPr>
        <p:cxnSp>
          <p:nvCxnSpPr>
            <p:cNvPr id="306" name="Straight Connector 305"/>
            <p:cNvCxnSpPr/>
            <p:nvPr userDrawn="1"/>
          </p:nvCxnSpPr>
          <p:spPr>
            <a:xfrm flipV="1">
              <a:off x="15523790" y="9813681"/>
              <a:ext cx="0" cy="22860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 userDrawn="1"/>
          </p:nvCxnSpPr>
          <p:spPr>
            <a:xfrm flipV="1">
              <a:off x="28273409" y="9813681"/>
              <a:ext cx="0" cy="2286000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8" name="Straight Connector 307"/>
          <p:cNvCxnSpPr/>
          <p:nvPr/>
        </p:nvCxnSpPr>
        <p:spPr>
          <a:xfrm rot="5400000" flipH="1" flipV="1">
            <a:off x="-13286685" y="16248854"/>
            <a:ext cx="34290000" cy="0"/>
          </a:xfrm>
          <a:prstGeom prst="line">
            <a:avLst/>
          </a:prstGeom>
          <a:ln w="1206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/>
          <p:cNvCxnSpPr/>
          <p:nvPr/>
        </p:nvCxnSpPr>
        <p:spPr>
          <a:xfrm flipH="1" flipV="1">
            <a:off x="-6649" y="3435304"/>
            <a:ext cx="42168110" cy="0"/>
          </a:xfrm>
          <a:prstGeom prst="line">
            <a:avLst/>
          </a:prstGeom>
          <a:ln w="120650" cmpd="dbl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48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yriad Pro"/>
        <a:ea typeface=""/>
        <a:cs typeface=""/>
      </a:majorFont>
      <a:minorFont>
        <a:latin typeface="Myriad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49441</TotalTime>
  <Words>514</Words>
  <Application>Microsoft Office PowerPoint</Application>
  <PresentationFormat>Custom</PresentationFormat>
  <Paragraphs>78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Myriad Pro</vt:lpstr>
      <vt:lpstr>Times</vt:lpstr>
      <vt:lpstr>Office Theme</vt:lpstr>
      <vt:lpstr>PowerPoint Presentation</vt:lpstr>
    </vt:vector>
  </TitlesOfParts>
  <Company>University of Wisconsin - Madison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Tiffany Lowe</dc:creator>
  <cp:lastModifiedBy>Tiffany Lowe</cp:lastModifiedBy>
  <cp:revision>235</cp:revision>
  <cp:lastPrinted>2016-06-21T14:42:52Z</cp:lastPrinted>
  <dcterms:created xsi:type="dcterms:W3CDTF">2015-03-21T00:19:38Z</dcterms:created>
  <dcterms:modified xsi:type="dcterms:W3CDTF">2016-06-24T20:23:19Z</dcterms:modified>
</cp:coreProperties>
</file>